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1" r:id="rId6"/>
    <p:sldId id="263" r:id="rId7"/>
    <p:sldId id="290" r:id="rId8"/>
    <p:sldId id="264" r:id="rId9"/>
    <p:sldId id="270" r:id="rId10"/>
    <p:sldId id="265" r:id="rId11"/>
    <p:sldId id="274" r:id="rId12"/>
    <p:sldId id="266" r:id="rId13"/>
    <p:sldId id="301" r:id="rId14"/>
    <p:sldId id="267" r:id="rId15"/>
    <p:sldId id="280" r:id="rId16"/>
    <p:sldId id="268" r:id="rId17"/>
    <p:sldId id="284" r:id="rId18"/>
    <p:sldId id="299" r:id="rId1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1038711-792E-4797-AE3E-03403BA764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406B090-501B-4780-9C92-1F234A15CF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8E97B8B-380E-4888-AC86-83A6E51B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7256A98-06B4-4266-8666-58BD079B7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D3DC511-6784-4656-8589-49EAA3245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876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2E0F781-CD34-4F9B-9B6A-EC9C2967F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7374A1A-F69B-428F-9BAF-A7A42CE60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1FD1639-70DC-4A91-AB1E-7DE238065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9127976-F078-4B04-9604-E69FCE9F4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8B91167-9563-46B9-9DC1-0B6053C4D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194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8290924-E912-4701-911A-A311973D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A30E9E9-F7AC-4BDB-B5C4-A64559A18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64B0E8B-F326-4EF2-BE31-4BEF5DB8F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ABC8D4C-C10C-4D25-AB3E-6BAF08020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CD1F19D-4C9C-48E2-B250-63BFFF2D7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0127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ACDCF5-1F0C-4499-9437-875B035F7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26C5A3C-EEA1-4814-AB5D-69B4CB8211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D71E511-AB92-4816-99F7-25DF4433EF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B1AAC3D-E437-47F3-925E-AD37A21ED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3A586BC-7025-4FE3-9DBE-275984FFE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91B40EE-8CE9-4B02-A05E-E26B322FC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658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F8C97F8-BA3A-4B22-B93E-C03241E61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63069D7-4A78-407E-AD9D-F8707E9FA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2F67697-05D7-425A-912C-DE9FA3D840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1666EFCF-F9D4-49C5-BE98-45619C052E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8D33FCA3-3D8E-46FB-BACE-5273DE841A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87BE5D67-58D8-4447-9E9D-BEB19C83B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1BAE115C-0136-4FCA-8474-373BA3FC4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19320B54-94D5-4BA3-9828-ED5243A8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2246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247B477-91EC-433E-B18D-169CA8DE2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43918276-6827-49F3-876B-5517BBD88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ECCBEEC6-63D4-40FA-AFFC-1C925D7BA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091F488A-92EB-470D-983E-1F829F1E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6350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861A4FC1-557A-415A-B859-BA6D4AB40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6CA228A4-0CE8-44E8-8FC7-770C3AB1C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2C766576-F5F7-4930-9827-8C4689AD9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5622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B4CA0B9-0D0B-4092-8C4D-96B33BDC2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54BCD25-AB63-4F43-A0CA-4B18E69BF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FB195AF3-B9B6-4738-A784-99D7C9631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FAEF8ECF-AFCB-4AE7-8C6D-9B750C734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5690605-CD4C-46F3-812D-93A9F8212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35BE245-BD13-4591-9B0D-307219075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5806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5072B77-58A8-4DFD-BF8F-F18947999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CFD6390C-222A-46EE-8B8F-B97E0A2B8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E6BB6D6C-2ABE-4BA3-8861-920D54909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4E2F174-3314-4165-B2AC-851B964D3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F02E492-DE21-4709-A822-DAE324FD5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26A9D8C-FB65-436C-A0FD-CA9A3FE9E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170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BC4BE7E-84B3-4264-8962-C255C5C28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EDB1E8E2-8984-449F-947C-C938CEE00E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A9DC477-1FC4-41A3-98DD-3CA763386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0036A7F-F8B7-4B9A-AD3E-2FB7C706F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C2F7D60-D1F6-40C8-8615-F2915F3B4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3614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BACD58A7-5AA9-43E3-A697-CC7716AF55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1B5CE984-51F3-477C-A612-6FA7111409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348E175-951F-467C-823E-C72DE7B35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724F713-457B-4C6E-8D6B-3B2A242F4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517174E-D644-46B9-8BAB-C70D18656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5368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9A2F2F35-93CA-4E58-A086-E62F91212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4EFB997-E85A-4744-B259-389C0D4F4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8C2CC0D-D8DE-4AC2-81F5-A18F91036F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BD5A4-8DD2-4EB0-9452-C6FBF6807958}" type="datetimeFigureOut">
              <a:rPr lang="pl-PL" smtClean="0"/>
              <a:t>2020-03-02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F6ACAE4-700B-473F-B157-39B1285FAC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BEBB8CA-20D7-4210-B765-96B407BE6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DBC6A-C33F-4B6A-B3C9-0EA9DECB73F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3151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soswsokolka.pl/news.php?readmore=1119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CC0AB6-47FB-4B47-B55E-19671DFEF1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pl-PL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Projekt </a:t>
            </a:r>
            <a:br>
              <a:rPr lang="pl-PL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pl-PL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„Jestem aktywny i kreatywny” </a:t>
            </a:r>
            <a:br>
              <a:rPr lang="pl-PL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pl-PL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 SOSW w Sokółce</a:t>
            </a:r>
            <a:endParaRPr lang="pl-PL" b="1" dirty="0">
              <a:solidFill>
                <a:srgbClr val="FF0000"/>
              </a:solidFill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6E0D6074-803D-429D-8607-CC19E2580E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836" y="4343584"/>
            <a:ext cx="4440740" cy="1754012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1920BD92-7292-41FD-AED8-8C50DC26B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9040" y="3842111"/>
            <a:ext cx="2257425" cy="2257425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0240FCA9-04E9-45AF-A99E-138417AEDC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541" y="4078295"/>
            <a:ext cx="225742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02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84155708-54A9-4C3B-BD9C-D99468510D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21" name="Picture 14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4BC695C-B476-475A-A959-F4AFC625B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5152"/>
            <a:ext cx="5914751" cy="5022166"/>
          </a:xfrm>
        </p:spPr>
        <p:txBody>
          <a:bodyPr anchor="b">
            <a:normAutofit/>
          </a:bodyPr>
          <a:lstStyle/>
          <a:p>
            <a:pPr algn="just"/>
            <a:r>
              <a:rPr lang="pl-PL" sz="2400" dirty="0">
                <a:solidFill>
                  <a:srgbClr val="000000"/>
                </a:solidFill>
              </a:rPr>
              <a:t>Od kwietnia 2018 r.  w Specjalnym Ośrodku Szkolno – Wychowawczym w Sokółce realizowany jest </a:t>
            </a:r>
            <a:r>
              <a:rPr lang="pl-PL" sz="2400" b="1" dirty="0">
                <a:solidFill>
                  <a:srgbClr val="FF0000"/>
                </a:solidFill>
              </a:rPr>
              <a:t>projekt „Jestem aktywny i kreatywny” </a:t>
            </a:r>
            <a:r>
              <a:rPr lang="pl-PL" sz="2400" dirty="0">
                <a:solidFill>
                  <a:srgbClr val="000000"/>
                </a:solidFill>
              </a:rPr>
              <a:t>. Wnioskodawcą projektu jest </a:t>
            </a:r>
            <a:r>
              <a:rPr lang="pl-PL" sz="2400" b="1" dirty="0">
                <a:solidFill>
                  <a:srgbClr val="000000"/>
                </a:solidFill>
              </a:rPr>
              <a:t>Fundacja  Rozwoju Sportu i Rehabilitacji</a:t>
            </a:r>
            <a:r>
              <a:rPr lang="pl-PL" sz="2400" dirty="0">
                <a:solidFill>
                  <a:srgbClr val="000000"/>
                </a:solidFill>
              </a:rPr>
              <a:t> w Białymstoku, a środki przeznaczone na jego realizację pochodzą z </a:t>
            </a:r>
            <a:r>
              <a:rPr lang="pl-PL" sz="2400" b="1" dirty="0">
                <a:solidFill>
                  <a:srgbClr val="000000"/>
                </a:solidFill>
              </a:rPr>
              <a:t>Państwowego Funduszu Rehabilitacji  Osób Niepełnosprawnych</a:t>
            </a:r>
            <a:r>
              <a:rPr lang="pl-PL" sz="2400" dirty="0">
                <a:solidFill>
                  <a:srgbClr val="000000"/>
                </a:solidFill>
              </a:rPr>
              <a:t>. Do udziału w projekcie zaprosiła nas pani Czesława Kozłowska – wieloletni działacz fundacji. </a:t>
            </a:r>
          </a:p>
          <a:p>
            <a:pPr algn="just"/>
            <a:r>
              <a:rPr lang="pl-PL" sz="2400" dirty="0">
                <a:solidFill>
                  <a:srgbClr val="000000"/>
                </a:solidFill>
              </a:rPr>
              <a:t>Obecnie trwa realizacja kolejnej edycji tego projektu. </a:t>
            </a:r>
          </a:p>
          <a:p>
            <a:endParaRPr lang="pl-PL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239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osoba, wewnątrz, ściana&#10;&#10;Opis wygenerowany automatycznie">
            <a:extLst>
              <a:ext uri="{FF2B5EF4-FFF2-40B4-BE49-F238E27FC236}">
                <a16:creationId xmlns:a16="http://schemas.microsoft.com/office/drawing/2014/main" id="{5BFAF945-7A3B-42D8-B58F-3D8565C16E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4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955BA7E-B154-4F82-B1F2-607D473CE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38190"/>
            <a:ext cx="5936973" cy="5781619"/>
          </a:xfrm>
        </p:spPr>
        <p:txBody>
          <a:bodyPr anchor="ctr">
            <a:normAutofit/>
          </a:bodyPr>
          <a:lstStyle/>
          <a:p>
            <a:pPr algn="just"/>
            <a:r>
              <a:rPr lang="pl-PL" sz="2400" dirty="0">
                <a:solidFill>
                  <a:srgbClr val="000000"/>
                </a:solidFill>
              </a:rPr>
              <a:t>Oferta projektu była bardzo bogata. Dzięki udziałowi w projekcie uczniowie Ośrodka uczestniczą w dodatkowych godzinach zajęć rewalidacyjnych i rekreacyjnych.</a:t>
            </a:r>
          </a:p>
          <a:p>
            <a:pPr algn="just"/>
            <a:r>
              <a:rPr lang="pl-PL" sz="2400" dirty="0">
                <a:solidFill>
                  <a:srgbClr val="000000"/>
                </a:solidFill>
              </a:rPr>
              <a:t> Wychowankowie pod okiem nauczycieli </a:t>
            </a:r>
            <a:br>
              <a:rPr lang="pl-PL" sz="2400" dirty="0">
                <a:solidFill>
                  <a:srgbClr val="000000"/>
                </a:solidFill>
              </a:rPr>
            </a:br>
            <a:r>
              <a:rPr lang="pl-PL" sz="2400" dirty="0">
                <a:solidFill>
                  <a:srgbClr val="000000"/>
                </a:solidFill>
              </a:rPr>
              <a:t>i terapeutów regularnie uczestniczą </a:t>
            </a:r>
            <a:br>
              <a:rPr lang="pl-PL" sz="2400" dirty="0">
                <a:solidFill>
                  <a:srgbClr val="000000"/>
                </a:solidFill>
              </a:rPr>
            </a:br>
            <a:r>
              <a:rPr lang="pl-PL" sz="2400" dirty="0">
                <a:solidFill>
                  <a:srgbClr val="000000"/>
                </a:solidFill>
              </a:rPr>
              <a:t>w różnych formach zajęć usprawniających </a:t>
            </a:r>
            <a:br>
              <a:rPr lang="pl-PL" sz="2400" dirty="0">
                <a:solidFill>
                  <a:srgbClr val="000000"/>
                </a:solidFill>
              </a:rPr>
            </a:br>
            <a:r>
              <a:rPr lang="pl-PL" sz="2400" dirty="0">
                <a:solidFill>
                  <a:srgbClr val="000000"/>
                </a:solidFill>
              </a:rPr>
              <a:t>i rozwijających pasje i zainteresowania, </a:t>
            </a:r>
            <a:br>
              <a:rPr lang="pl-PL" sz="2400" dirty="0">
                <a:solidFill>
                  <a:srgbClr val="000000"/>
                </a:solidFill>
              </a:rPr>
            </a:br>
            <a:r>
              <a:rPr lang="pl-PL" sz="2400" dirty="0">
                <a:solidFill>
                  <a:srgbClr val="000000"/>
                </a:solidFill>
              </a:rPr>
              <a:t>są to: zajęcia komunikacji alternatywnej, terapii ręki, zajęcia kształtujące aktywność </a:t>
            </a:r>
            <a:br>
              <a:rPr lang="pl-PL" sz="2400" dirty="0">
                <a:solidFill>
                  <a:srgbClr val="000000"/>
                </a:solidFill>
              </a:rPr>
            </a:br>
            <a:r>
              <a:rPr lang="pl-PL" sz="2400" dirty="0">
                <a:solidFill>
                  <a:srgbClr val="000000"/>
                </a:solidFill>
              </a:rPr>
              <a:t>i kreatywność, muzykoterapia i zajęcia teatralne oraz  zajęcia </a:t>
            </a:r>
            <a:r>
              <a:rPr lang="pl-PL" sz="2400" dirty="0" err="1">
                <a:solidFill>
                  <a:srgbClr val="000000"/>
                </a:solidFill>
              </a:rPr>
              <a:t>Nordic</a:t>
            </a:r>
            <a:r>
              <a:rPr lang="pl-PL" sz="2400" dirty="0">
                <a:solidFill>
                  <a:srgbClr val="000000"/>
                </a:solidFill>
              </a:rPr>
              <a:t> </a:t>
            </a:r>
            <a:r>
              <a:rPr lang="pl-PL" sz="2400" dirty="0" err="1">
                <a:solidFill>
                  <a:srgbClr val="000000"/>
                </a:solidFill>
              </a:rPr>
              <a:t>Walking</a:t>
            </a:r>
            <a:r>
              <a:rPr lang="pl-PL" sz="2400" dirty="0">
                <a:solidFill>
                  <a:srgbClr val="0000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80217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4E00155-D93B-4CF8-A356-AA064F63F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95" y="1272208"/>
            <a:ext cx="6586489" cy="5198930"/>
          </a:xfrm>
        </p:spPr>
        <p:txBody>
          <a:bodyPr>
            <a:normAutofit/>
          </a:bodyPr>
          <a:lstStyle/>
          <a:p>
            <a:pPr algn="just"/>
            <a:r>
              <a:rPr lang="pl-PL" sz="2400" dirty="0"/>
              <a:t>Dzięki tym zajęciom wychowankowie SOSW ciekawie i pożytecznie spędzają swój czas wolny, uczą się wielu nowych form aktywności, rozwijają swoje uzdolnienia i zainteresowania, a przede wszystkim w przyjaznej atmosferze, odbywając zajęcia indywidualnie lub w małych grupach wyrównują i korygują dysharmonie rozwojowe. </a:t>
            </a:r>
          </a:p>
          <a:p>
            <a:pPr algn="just"/>
            <a:r>
              <a:rPr lang="pl-PL" sz="2400" dirty="0"/>
              <a:t>Dodatkowym atutem realizacji projektu była możliwość zakupu wielu pomocy dydaktycznych, doposażenia sal w specjalistyczny sprzęt, oprogramowania i wiele innych pomocy, które pozostaną w Ośrodku po zakończeniu projektu i będą służyły wychowankom SOSW w codziennej pracy. </a:t>
            </a:r>
          </a:p>
          <a:p>
            <a:pPr algn="just"/>
            <a:endParaRPr lang="pl-PL" sz="2400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A4E4AA0B-F722-4B34-A69C-A302A6D91A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39994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BDA8B94-6E3D-43EF-9AF7-1C8D958DA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6506"/>
            <a:ext cx="10515600" cy="605546"/>
          </a:xfrm>
        </p:spPr>
        <p:txBody>
          <a:bodyPr>
            <a:normAutofit/>
          </a:bodyPr>
          <a:lstStyle/>
          <a:p>
            <a:pPr algn="ctr"/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Zajęcia komunikacji alternatywnej</a:t>
            </a:r>
            <a:r>
              <a:rPr lang="pl-PL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B8C03E6-8C32-4445-8E2D-052A48A4A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454" y="1004593"/>
            <a:ext cx="10401887" cy="5382139"/>
          </a:xfrm>
        </p:spPr>
        <p:txBody>
          <a:bodyPr>
            <a:normAutofit/>
          </a:bodyPr>
          <a:lstStyle/>
          <a:p>
            <a:pPr algn="just"/>
            <a:r>
              <a:rPr lang="pl-PL" sz="2000" dirty="0"/>
              <a:t>były prowadzone w formie indywidualnej i polegały na rozwijaniu kompetencji komunikacyjnej. Celem zajęć było znalezienie zastępczego sposobu porozumiewania się, gdy osoba nie mówi, rozwijanie umiejętności komunikacyjnych uczniów z trudnościami  z werbalnym porozumiewaniem się z otoczeniem. Kształtowane były umiejętności umożliwiające porozumiewanie się za pomocą symboli, obrazków, gestów, kształtowanie umiejętności wyrażania swoich potrzeb, stanów emocjonalnych. </a:t>
            </a:r>
          </a:p>
          <a:p>
            <a:pPr algn="just"/>
            <a:r>
              <a:rPr lang="pl-PL" sz="2000" dirty="0"/>
              <a:t>Zajęcia miały na celu nabywanie, rozwijanie i podtrzymywanie umiejętności niezbędnych do samodzielnego funkcjonowania osób niepełnosprawnych, w tym także zajęcia rozwijające umiejętności sprawnego komunikowania się z otoczeniem osób z autyzmem i z niepełnosprawnością intelektualną.</a:t>
            </a:r>
          </a:p>
          <a:p>
            <a:pPr algn="just"/>
            <a:r>
              <a:rPr lang="pl-PL" sz="2000" dirty="0"/>
              <a:t>Komunikowanie odbywa się poprzez: budowanie poczucia bezpieczeństwa, budowanie rozumienia własnej sytuacji, stwarzanie nowych warunków ekspresji w postaci osobistych narzędzi do komunikacji. </a:t>
            </a:r>
          </a:p>
          <a:p>
            <a:pPr algn="just"/>
            <a:r>
              <a:rPr lang="pl-PL" sz="2000" dirty="0"/>
              <a:t>Do wspierania rozwoju komunikacji alternatywnej na zajęciach wykorzystywano różnego rodzaju pomoce komunikacyjne np.: tablice komunikacyjne i karty pracy przygotowywane indywidualnie dla każdego ucznia, tablety z programem Mówik, zakupione w ramach projektu „Jestem aktywny i kreatywny”. </a:t>
            </a:r>
          </a:p>
        </p:txBody>
      </p:sp>
    </p:spTree>
    <p:extLst>
      <p:ext uri="{BB962C8B-B14F-4D97-AF65-F5344CB8AC3E}">
        <p14:creationId xmlns:p14="http://schemas.microsoft.com/office/powerpoint/2010/main" val="2053152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A9DAB2B-24CB-4738-898E-1F407C230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872198"/>
            <a:ext cx="6947624" cy="4403187"/>
          </a:xfrm>
        </p:spPr>
        <p:txBody>
          <a:bodyPr>
            <a:noAutofit/>
          </a:bodyPr>
          <a:lstStyle/>
          <a:p>
            <a:pPr algn="just"/>
            <a:r>
              <a:rPr lang="pl-PL" sz="2000" dirty="0"/>
              <a:t>Stosowana metoda PECS polega na nauczeniu dziecka komunikowania za pomocą zestawu obrazków. System obrazków pomaga w porozumiewaniu się z otoczeniem, sygnalizowaniu swoich potrzeb, wzbogaca słownik tzw. „bierny”. Poprzez rozwijanie komunikacji uczeń może przekazać swoją potrzebę fizjologiczną, np. że chce iść do ubikacji, że jest głodne, że go coś boli. W dużym stopniu ułatwia to szybsze zaspokojenie jego potrzeb.</a:t>
            </a:r>
          </a:p>
          <a:p>
            <a:pPr algn="just"/>
            <a:r>
              <a:rPr lang="pl-PL" sz="2000" dirty="0"/>
              <a:t>Uczeń uświadamia sobie także swoje możliwości, wzbogaca własną osobowość, umacnia wewnętrzną niezależność, nawiązuje kontakty, porozumiewa się z innymi. Nauczycielom natomiast ułatwia poznanie psychiki ucznia, jego myśli, marzeń i potrzeb. Wybór sposobu porozumiewania się jest ściśle uzależniony od indywidualnych cech ucznia, jego predyspozycji, umiejętności i osobistych preferencji.</a:t>
            </a: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FE179C4C-A3C3-4413-A300-2D44D6BF8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8377" y="0"/>
            <a:ext cx="40599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Obraz zawierający osoba, stół&#10;&#10;Opis wygenerowany automatycznie">
            <a:extLst>
              <a:ext uri="{FF2B5EF4-FFF2-40B4-BE49-F238E27FC236}">
                <a16:creationId xmlns:a16="http://schemas.microsoft.com/office/drawing/2014/main" id="{45774326-A0CE-41F4-9C42-1E1FBB09F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4064814" y="0"/>
            <a:ext cx="4063593" cy="6857990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B1CE3FFA-99FF-4087-94B2-37F128F2C2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8128407" y="10"/>
            <a:ext cx="4063593" cy="6857990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D07701D-6C31-45C6-8C15-A1FE1CB7D4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06359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41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2E8A899-FCB3-458A-9688-86BA51734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2060" y="299805"/>
            <a:ext cx="6586491" cy="731520"/>
          </a:xfrm>
        </p:spPr>
        <p:txBody>
          <a:bodyPr>
            <a:normAutofit/>
          </a:bodyPr>
          <a:lstStyle/>
          <a:p>
            <a:pPr algn="ctr"/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Zajęcia terapii ręki</a:t>
            </a:r>
            <a:r>
              <a:rPr lang="pl-PL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65A3F41-3EB2-4009-A739-04DEF1B52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88" y="1341787"/>
            <a:ext cx="10558034" cy="4399509"/>
          </a:xfrm>
        </p:spPr>
        <p:txBody>
          <a:bodyPr>
            <a:noAutofit/>
          </a:bodyPr>
          <a:lstStyle/>
          <a:p>
            <a:pPr algn="just"/>
            <a:r>
              <a:rPr lang="pl-PL" sz="2000" dirty="0"/>
              <a:t>przeznaczone były przede wszystkim dla uczniów o słabej sprawności manualnej. Ich celem było usprawnienie motoryki rąk oraz koordynacji wzrokowo-ruchowej, poczynając od dużych ruchów ramienia i przedramienia, kończąc na drobnych ruchach nadgarstka, dłoni i palców, by dziecko mogło dostatecznie radzić sobie w czynnościach wymagających wykonywania drobnych, precyzyjnych ruchów ręki. </a:t>
            </a:r>
          </a:p>
          <a:p>
            <a:pPr algn="just"/>
            <a:r>
              <a:rPr lang="pl-PL" sz="2000" dirty="0"/>
              <a:t>Ponadto zajęcia te wpływały pozytywnie na rozwijanie analizy i syntezy wzrokowej, orientacji kierunkowo-przestrzennej,  koordynacji wzrokowo-słuchowo-ruchowej, utrwalanie właściwych i korygowanie nieprawidłowych nawyków ruchowych koniecznych podczas pisania, podniesienie poziomu graficznego pisma, usprawnianie pracy analizatora kinestetyczno-ruchowego, wzmacnianie koncentracji uwagi. </a:t>
            </a:r>
          </a:p>
          <a:p>
            <a:pPr algn="just"/>
            <a:r>
              <a:rPr lang="pl-PL" sz="2000" dirty="0"/>
              <a:t>W ramach projektu zakupione zostały ciekawe i nowoczesne pomoce dydaktyczne, które znacznie ułatwiają i uatrakcyjniają zajęcia.</a:t>
            </a:r>
          </a:p>
          <a:p>
            <a:pPr algn="just"/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1377746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Obraz zawierający stół, wewnątrz, osoba, siedzi&#10;&#10;Opis wygenerowany automatycznie">
            <a:extLst>
              <a:ext uri="{FF2B5EF4-FFF2-40B4-BE49-F238E27FC236}">
                <a16:creationId xmlns:a16="http://schemas.microsoft.com/office/drawing/2014/main" id="{D9DDF780-D453-4BC8-AF26-C6A20772DE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28407" y="10"/>
            <a:ext cx="4063593" cy="6857990"/>
          </a:xfrm>
          <a:prstGeom prst="rect">
            <a:avLst/>
          </a:prstGeom>
        </p:spPr>
      </p:pic>
      <p:pic>
        <p:nvPicPr>
          <p:cNvPr id="4" name="Obraz 3" descr="Obraz zawierający osoba, stół, wewnątrz, siedzi&#10;&#10;Opis wygenerowany automatycznie">
            <a:extLst>
              <a:ext uri="{FF2B5EF4-FFF2-40B4-BE49-F238E27FC236}">
                <a16:creationId xmlns:a16="http://schemas.microsoft.com/office/drawing/2014/main" id="{8703D591-A826-4592-B864-9E3E3913B6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63595" y="10"/>
            <a:ext cx="4063593" cy="6857990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D50F11A6-9475-40F7-A848-81A7E062F9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016" y="0"/>
            <a:ext cx="4097001" cy="3812345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F3CE796B-18BB-449F-AD5F-0F3825B0D1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762161"/>
            <a:ext cx="4062376" cy="331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58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5CA0ACE-FAC7-454F-B4B6-02206DAE9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289" y="187069"/>
            <a:ext cx="10515600" cy="839874"/>
          </a:xfrm>
        </p:spPr>
        <p:txBody>
          <a:bodyPr>
            <a:normAutofit/>
          </a:bodyPr>
          <a:lstStyle/>
          <a:p>
            <a:pPr algn="ctr"/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Muzykoterapia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D6D3B68-D4AE-4320-83CD-C84CCAC02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248" y="1523336"/>
            <a:ext cx="10083681" cy="4230349"/>
          </a:xfrm>
        </p:spPr>
        <p:txBody>
          <a:bodyPr>
            <a:noAutofit/>
          </a:bodyPr>
          <a:lstStyle/>
          <a:p>
            <a:pPr algn="just"/>
            <a:r>
              <a:rPr lang="pl-PL" sz="2000" dirty="0"/>
              <a:t>podczas systematycznych spotkań na zajęciach muzykoterapii uczniowie uczyli się  integracji, współdziałania, poznania siebie, a także poznawania  swoich możliwości, rozwijania umiejętności muzycznych, co w efekcie skutkuje ich większą  aktywnością  podczas występów na forum szkoły. </a:t>
            </a:r>
          </a:p>
          <a:p>
            <a:pPr algn="just"/>
            <a:r>
              <a:rPr lang="pl-PL" sz="2000" dirty="0"/>
              <a:t>Atmosfera zabawy i relaksacji  sprzyjała niwelowaniu napięć emocjonalnych, przełamywaniu niechęci do aktywności ruchowej i obawy przed nieznanymi sytuacjami. </a:t>
            </a:r>
          </a:p>
          <a:p>
            <a:pPr algn="just"/>
            <a:r>
              <a:rPr lang="pl-PL" sz="2000" dirty="0"/>
              <a:t>Skłanianie wychowanków do własnej inicjatywy, wspieranie i wspólne jej podejmowanie przyczynia się również do stymulowania rozwoju systemu komunikacji, powoduje również  podniesienie znajomości schematu własnego ciała, koordynacji wzrokowo-ruchowej </a:t>
            </a:r>
            <a:br>
              <a:rPr lang="pl-PL" sz="2000" dirty="0"/>
            </a:br>
            <a:r>
              <a:rPr lang="pl-PL" sz="2000" dirty="0"/>
              <a:t>i poczucia rytmu. Uczestnictwo w takich zajęciach daje wiele satysfakcji i zadowolenia, pomaga uwierzyć we własne możliwości i stwarza sytuacje do osiągania poczucia sukcesu. </a:t>
            </a:r>
          </a:p>
          <a:p>
            <a:pPr algn="just"/>
            <a:r>
              <a:rPr lang="pl-PL" sz="2000" dirty="0"/>
              <a:t>Na potrzeby prowadzonych zajęć zakupiono wiele nowych materiałów i  sprzęt  potrzebny  </a:t>
            </a:r>
            <a:br>
              <a:rPr lang="pl-PL" sz="2000" dirty="0"/>
            </a:br>
            <a:r>
              <a:rPr lang="pl-PL" sz="2000" dirty="0"/>
              <a:t>do prowadzenia tego typu zajęć. </a:t>
            </a:r>
          </a:p>
        </p:txBody>
      </p:sp>
    </p:spTree>
    <p:extLst>
      <p:ext uri="{BB962C8B-B14F-4D97-AF65-F5344CB8AC3E}">
        <p14:creationId xmlns:p14="http://schemas.microsoft.com/office/powerpoint/2010/main" val="1241837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wewnątrz, ściana, osoba, stół&#10;&#10;Opis wygenerowany automatycznie">
            <a:extLst>
              <a:ext uri="{FF2B5EF4-FFF2-40B4-BE49-F238E27FC236}">
                <a16:creationId xmlns:a16="http://schemas.microsoft.com/office/drawing/2014/main" id="{F1F4BD4F-779A-4B45-B030-246A7F8498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"/>
            <a:ext cx="7370057" cy="6857990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2ECD6DDF-5415-4B5F-BFB8-A81DFCC316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7534656" y="1"/>
            <a:ext cx="4657344" cy="3346704"/>
          </a:xfrm>
          <a:prstGeom prst="rect">
            <a:avLst/>
          </a:prstGeom>
        </p:spPr>
      </p:pic>
      <p:pic>
        <p:nvPicPr>
          <p:cNvPr id="7" name="Obraz 6" descr="Obraz zawierający osoba, stół, wewnątrz, ściana&#10;&#10;Opis wygenerowany automatycznie">
            <a:extLst>
              <a:ext uri="{FF2B5EF4-FFF2-40B4-BE49-F238E27FC236}">
                <a16:creationId xmlns:a16="http://schemas.microsoft.com/office/drawing/2014/main" id="{C0AA6A7A-9D95-4E0A-879E-3529C19FB5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7534654" y="3511296"/>
            <a:ext cx="4657346" cy="334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8993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A71C6F9-EC9B-495F-8D27-09781C264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630"/>
            <a:ext cx="10515600" cy="718087"/>
          </a:xfrm>
        </p:spPr>
        <p:txBody>
          <a:bodyPr>
            <a:normAutofit/>
          </a:bodyPr>
          <a:lstStyle/>
          <a:p>
            <a:pPr algn="ctr"/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Zajęcia teatralne</a:t>
            </a:r>
            <a:r>
              <a:rPr lang="pl-PL" sz="2800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C723018-AF27-483A-B1BF-630BC22EC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07" y="1040080"/>
            <a:ext cx="11527302" cy="526224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l-PL" sz="2200" dirty="0"/>
              <a:t>tematyka realizowanych zajęć teatralnych obejmowała różnorodne zabawy i ćwiczenia teatralne sprzyjające integracji i aktywizacji uczestników. Uczniowie uczestniczyli w zabawach i grach rozwijających </a:t>
            </a:r>
            <a:br>
              <a:rPr lang="pl-PL" sz="2200" dirty="0"/>
            </a:br>
            <a:r>
              <a:rPr lang="pl-PL" sz="2200" dirty="0"/>
              <a:t>i doskonalących wrażliwość słuchową, zabawach oddechowych, logopedycznych, ćwiczeniach doskonalących  głośne i wyraźne mówienie. Równie ważne i pożyteczne były zabawy własnym ciałem, mimiką, gestem, ruchem, głosem, ćwiczenia kształcące poprawną wymowę, ćwiczenia usprawniające narządy artykulacyjne. </a:t>
            </a:r>
          </a:p>
          <a:p>
            <a:pPr algn="just"/>
            <a:r>
              <a:rPr lang="pl-PL" sz="2200" dirty="0"/>
              <a:t>Uczestnicy mieli możliwość wykazania się twórczą aktywnością obejmującą działalność plastyczną, swobodne improwizacje muzyczno-ruchowe, zabawy pantomimiczne, zagadki mimiczno-ruchowe, a także zapoznają się ze specyfiką i warsztatem pracy aktora. Zajęcia teatralne prowadzone w ramach projektu </a:t>
            </a:r>
            <a:r>
              <a:rPr lang="pl-PL" sz="2200" dirty="0" err="1"/>
              <a:t>ph</a:t>
            </a:r>
            <a:r>
              <a:rPr lang="pl-PL" sz="2200" dirty="0"/>
              <a:t>. „Jestem aktywny </a:t>
            </a:r>
            <a:br>
              <a:rPr lang="pl-PL" sz="2200" dirty="0"/>
            </a:br>
            <a:r>
              <a:rPr lang="pl-PL" sz="2200" dirty="0"/>
              <a:t>i kreatywny” pozwalały rozwijać zainteresowanie sztuką teatralną u dzieci niepełnosprawnych. </a:t>
            </a:r>
          </a:p>
          <a:p>
            <a:pPr algn="just"/>
            <a:r>
              <a:rPr lang="pl-PL" sz="2200" dirty="0"/>
              <a:t>Zajęcia te pełniły kompensacyjną i terapeutyczną rolę w stosunku do uczestniczących dzieci mających trudności </a:t>
            </a:r>
            <a:br>
              <a:rPr lang="pl-PL" sz="2200" dirty="0"/>
            </a:br>
            <a:r>
              <a:rPr lang="pl-PL" sz="2200" dirty="0"/>
              <a:t>z wykazaniem się w innych dziedzinach, z trudnościami w nauce, nieśmiałych, mało aktywnych, z wadami wymowy, niezdyscyplinowanych, a nawet nadpobudliwych psychoruchowo. </a:t>
            </a:r>
          </a:p>
          <a:p>
            <a:pPr algn="just"/>
            <a:r>
              <a:rPr lang="pl-PL" sz="2200" dirty="0"/>
              <a:t>Teatralne ćwiczenia praktyczne stymulują aktywność uczestników, wzmacniają ich poczucie własnej wartości, przyczyniają się do wszechstronnego rozwoju osobowości dziecka, rozwijają mowę, bogacą zasób słownictwa, kształtują kompetencje aktywnego udziału w kulturze jako odbiorcy i twórcy.</a:t>
            </a:r>
          </a:p>
          <a:p>
            <a:pPr algn="just"/>
            <a:r>
              <a:rPr lang="pl-PL" sz="2200" dirty="0"/>
              <a:t>Dzięki takim zajęciom dzieci gromadzą doświadczenia poznawcze i twórcze, zyskują wiarę we własne siły </a:t>
            </a:r>
            <a:br>
              <a:rPr lang="pl-PL" sz="2200" dirty="0"/>
            </a:br>
            <a:r>
              <a:rPr lang="pl-PL" sz="2200" dirty="0"/>
              <a:t>i możliwości, przełamują lęk i nieśmiałość. </a:t>
            </a:r>
          </a:p>
          <a:p>
            <a:pPr algn="just"/>
            <a:r>
              <a:rPr lang="pl-PL" sz="2200" dirty="0"/>
              <a:t>Swoje umiejętności i zdolności chętnie wykorzystują do prezentacji na forum szkoły i poza nią liczne przedstawienia i inscenizacje, tym ciekawsze, że wzbogacone o nowe stroje i materiały zakupione z funduszy projektowych.</a:t>
            </a:r>
          </a:p>
          <a:p>
            <a:pPr algn="just"/>
            <a:endParaRPr lang="pl-PL" sz="18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0788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0781D6DB-F495-4DA5-BD27-3173CE13E7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321733" y="321732"/>
            <a:ext cx="4367277" cy="6214533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D07176AC-5E71-44B2-A7D9-E00D21962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4772525" y="321732"/>
            <a:ext cx="7097742" cy="62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399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5C6D534-ACE5-45BB-B81F-268CC2A9E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982" y="252585"/>
            <a:ext cx="10515600" cy="704020"/>
          </a:xfrm>
        </p:spPr>
        <p:txBody>
          <a:bodyPr>
            <a:normAutofit/>
          </a:bodyPr>
          <a:lstStyle/>
          <a:p>
            <a:pPr algn="ctr"/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Zajęcia </a:t>
            </a:r>
            <a:r>
              <a:rPr lang="pl-PL" sz="2800" b="1" u="sng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Nordic</a:t>
            </a:r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u="sng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Walking</a:t>
            </a:r>
            <a:r>
              <a:rPr lang="pl-PL" sz="2800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82C774C-A755-4AE8-B1C1-A84B6C546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97" y="1051560"/>
            <a:ext cx="10921805" cy="4754879"/>
          </a:xfrm>
        </p:spPr>
        <p:txBody>
          <a:bodyPr>
            <a:normAutofit/>
          </a:bodyPr>
          <a:lstStyle/>
          <a:p>
            <a:pPr algn="just"/>
            <a:r>
              <a:rPr lang="pl-PL" sz="2000" dirty="0"/>
              <a:t>to nowa, ciekawa forma aktywności ruchowej dla każdego, bez względu na wiek. To sport bardzo łagodny, bezpieczny dla stawów i kręgosłupa, </a:t>
            </a:r>
            <a:r>
              <a:rPr lang="pl-PL" sz="2000" dirty="0" err="1"/>
              <a:t>niekontuzjogenny</a:t>
            </a:r>
            <a:r>
              <a:rPr lang="pl-PL" sz="2000" dirty="0"/>
              <a:t>, uczniowie dwa razy w tygodniu pod okiem trenerów uczestniczyli w dwugodzinnych marszach z kijkami. Celem tych zajęć było poznawanie </a:t>
            </a:r>
            <a:br>
              <a:rPr lang="pl-PL" sz="2000" dirty="0"/>
            </a:br>
            <a:r>
              <a:rPr lang="pl-PL" sz="2000" dirty="0"/>
              <a:t>i doskonalenie techniki nordyckiego chodu, nabywanie umiejętności samooceny i samokontroli własnej aktywności na zajęciach w terenie, zwiększenie umiejętności ruchowych przydatnych </a:t>
            </a:r>
            <a:br>
              <a:rPr lang="pl-PL" sz="2000" dirty="0"/>
            </a:br>
            <a:r>
              <a:rPr lang="pl-PL" sz="2000" dirty="0"/>
              <a:t>w codziennej aktywności sportowej i rekreacyjnej.</a:t>
            </a:r>
          </a:p>
          <a:p>
            <a:pPr algn="just"/>
            <a:r>
              <a:rPr lang="pl-PL" sz="2000" dirty="0"/>
              <a:t> </a:t>
            </a:r>
            <a:r>
              <a:rPr lang="pl-PL" sz="2000" dirty="0" err="1"/>
              <a:t>Nordic</a:t>
            </a:r>
            <a:r>
              <a:rPr lang="pl-PL" sz="2000" dirty="0"/>
              <a:t> </a:t>
            </a:r>
            <a:r>
              <a:rPr lang="pl-PL" sz="2000" dirty="0" err="1"/>
              <a:t>Walking</a:t>
            </a:r>
            <a:r>
              <a:rPr lang="pl-PL" sz="2000" dirty="0"/>
              <a:t> to łatwy sposób wdrażanie profilaktyki w zakresie wad postawy i otyłości, współpraca </a:t>
            </a:r>
            <a:br>
              <a:rPr lang="pl-PL" sz="2000" dirty="0"/>
            </a:br>
            <a:r>
              <a:rPr lang="pl-PL" sz="2000" dirty="0"/>
              <a:t>i współdziałanie w grupie, a także integracja ze wszystkimi uczestnikami zajęć. </a:t>
            </a:r>
          </a:p>
          <a:p>
            <a:pPr algn="just"/>
            <a:r>
              <a:rPr lang="pl-PL" sz="2000" dirty="0"/>
              <a:t>Uczniowie SOSW chętnie uczestniczyli w tych zajęciach, ponieważ dzięki nim spędzali więcej czasu na świeżym powietrzu, poznawali okolice,  maszerując rozmawiali, słuchali muzyki, odprężali się fizycznie </a:t>
            </a:r>
            <a:br>
              <a:rPr lang="pl-PL" sz="2000" dirty="0"/>
            </a:br>
            <a:r>
              <a:rPr lang="pl-PL" sz="2000" dirty="0"/>
              <a:t>i psychicznie. </a:t>
            </a:r>
          </a:p>
          <a:p>
            <a:pPr algn="just"/>
            <a:r>
              <a:rPr lang="pl-PL" sz="2000" dirty="0"/>
              <a:t>Zakupione z funduszy projektowych kijki pozostaną w Ośrodku i pozwolą kontynuować te zajęcia nawet po zakończeniu projektu i wprowadzić tę formę aktywności ruchowej jako stały element zajęć sportowych.</a:t>
            </a:r>
          </a:p>
          <a:p>
            <a:pPr algn="just"/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4091696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1304024C-16DB-4E2A-B68C-79A386A196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5162052" y="3272588"/>
            <a:ext cx="6105382" cy="3585411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3930E404-18ED-4ABE-9E17-BFAA198EA8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9"/>
            <a:ext cx="7279893" cy="3895335"/>
          </a:xfrm>
          <a:custGeom>
            <a:avLst/>
            <a:gdLst/>
            <a:ahLst/>
            <a:cxnLst/>
            <a:rect l="l" t="t" r="r" b="b"/>
            <a:pathLst>
              <a:path w="7279913" h="3895335">
                <a:moveTo>
                  <a:pt x="0" y="0"/>
                </a:moveTo>
                <a:lnTo>
                  <a:pt x="7279913" y="0"/>
                </a:lnTo>
                <a:lnTo>
                  <a:pt x="7279913" y="3116976"/>
                </a:lnTo>
                <a:lnTo>
                  <a:pt x="5011287" y="3116976"/>
                </a:lnTo>
                <a:lnTo>
                  <a:pt x="5011287" y="3895335"/>
                </a:lnTo>
                <a:lnTo>
                  <a:pt x="0" y="3895335"/>
                </a:lnTo>
                <a:close/>
              </a:path>
            </a:pathLst>
          </a:cu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400BC46D-F5F5-4274-A287-A4C048A3A0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7458302" y="-22547"/>
            <a:ext cx="3809132" cy="3139531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DFA04BB6-B74F-4756-9920-BA1B05F577C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1" y="4065775"/>
            <a:ext cx="5001186" cy="2792224"/>
          </a:xfrm>
          <a:prstGeom prst="rect">
            <a:avLst/>
          </a:prstGeom>
        </p:spPr>
      </p:pic>
      <p:sp>
        <p:nvSpPr>
          <p:cNvPr id="24" name="Rectangle 21">
            <a:extLst>
              <a:ext uri="{FF2B5EF4-FFF2-40B4-BE49-F238E27FC236}">
                <a16:creationId xmlns:a16="http://schemas.microsoft.com/office/drawing/2014/main" id="{25414FA1-2D4C-41DB-83DE-4F3E38C10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23904" y="0"/>
            <a:ext cx="76809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17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4A2258C-EA18-4523-8729-E5BEC38DD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04383"/>
            <a:ext cx="10515600" cy="790991"/>
          </a:xfrm>
        </p:spPr>
        <p:txBody>
          <a:bodyPr>
            <a:normAutofit/>
          </a:bodyPr>
          <a:lstStyle/>
          <a:p>
            <a:pPr algn="ctr"/>
            <a:r>
              <a:rPr lang="pl-PL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Zajęcia kształtujące aktywność i kreatywność</a:t>
            </a:r>
            <a:r>
              <a:rPr lang="pl-PL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0AA088F-5C83-4A3E-B40F-A4EA6BDFE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415" y="1095374"/>
            <a:ext cx="11465169" cy="5643051"/>
          </a:xfrm>
        </p:spPr>
        <p:txBody>
          <a:bodyPr>
            <a:normAutofit lnSpcReduction="10000"/>
          </a:bodyPr>
          <a:lstStyle/>
          <a:p>
            <a:pPr algn="just"/>
            <a:r>
              <a:rPr lang="pl-PL" sz="1800" dirty="0"/>
              <a:t>główne cele zajęć skupiały się na rozwoju emocjonalnym, kształtowaniu umiejętności interpersonalnych, komunikacyjnych oraz współdziałaniu w grupie. </a:t>
            </a:r>
          </a:p>
          <a:p>
            <a:pPr algn="just"/>
            <a:r>
              <a:rPr lang="pl-PL" sz="1800" dirty="0"/>
              <a:t>Podczas sesji stosowane były m.in. elementy arteterapii, socjoterapii, gry i zabawy grupowe, a także działania praktyczne w tzw. „przestrzeni publicznej”. Założeniem prowadzonych zajęć była poprawa funkcjonowania uczestników na miarę indywidualnych potrzeb i możliwości. </a:t>
            </a:r>
          </a:p>
          <a:p>
            <a:pPr lvl="0" algn="just"/>
            <a:r>
              <a:rPr lang="pl-PL" sz="1800" dirty="0">
                <a:solidFill>
                  <a:prstClr val="black"/>
                </a:solidFill>
              </a:rPr>
              <a:t>Cele szczegółowe zajęć to: rozwijanie u uczestników umiejętności przestrzegania reguł społecznych, wzmacnianie poczucia własnej wartości, rozwijanie świadomości swoich mocnych i słabych stron, nauka efektywnej komunikacji, rozpoznawanie i nazywanie treści przeżywanych emocji, poznanie kontrolowanych sposobów odreagowywania stresu, usamodzielnianie, rozwijanie funkcji poznawczych i kreatywności. Spotkaniom towarzyszyła atmosfera empatii </a:t>
            </a:r>
            <a:br>
              <a:rPr lang="pl-PL" sz="1800" dirty="0">
                <a:solidFill>
                  <a:prstClr val="black"/>
                </a:solidFill>
              </a:rPr>
            </a:br>
            <a:r>
              <a:rPr lang="pl-PL" sz="1800" dirty="0">
                <a:solidFill>
                  <a:prstClr val="black"/>
                </a:solidFill>
              </a:rPr>
              <a:t>i akceptacji, a mała grupa sprzyjała aktywności każdego z uczestników.</a:t>
            </a:r>
          </a:p>
          <a:p>
            <a:pPr lvl="0" algn="just"/>
            <a:r>
              <a:rPr lang="pl-PL" sz="1800" dirty="0">
                <a:solidFill>
                  <a:prstClr val="black"/>
                </a:solidFill>
              </a:rPr>
              <a:t>W zależności od potrzeb i możliwości grupy dobierane były treści zajęć. Uczestnicy uczyli się dostrzegać i opisywać cechy wyglądu, charakteru, określać własne potrzeby i emocje, rozpoznawać intencje innych osób, nadawać i odbierać komunikaty werbalne i pozawerbalne. W bezpiecznych warunkach ćwiczyli sytuacje z życia codziennego. Często wykorzystywane były do tego celu metody plastyczne, odgrywanie scenek, gry i zabawy, muzyka. </a:t>
            </a:r>
          </a:p>
          <a:p>
            <a:pPr lvl="0" algn="just"/>
            <a:r>
              <a:rPr lang="pl-PL" sz="1800" dirty="0">
                <a:solidFill>
                  <a:prstClr val="black"/>
                </a:solidFill>
              </a:rPr>
              <a:t>Ponadto podopieczni uczyli się jak samodzielnie kupić bilet i poruszać się komunikacją miejską, jak korzystać </a:t>
            </a:r>
            <a:br>
              <a:rPr lang="pl-PL" sz="1800" dirty="0">
                <a:solidFill>
                  <a:prstClr val="black"/>
                </a:solidFill>
              </a:rPr>
            </a:br>
            <a:r>
              <a:rPr lang="pl-PL" sz="1800" dirty="0">
                <a:solidFill>
                  <a:prstClr val="black"/>
                </a:solidFill>
              </a:rPr>
              <a:t>z bankomatu, jak zachować się w restauracji czy kawiarni, jak zamawiać, jak opłacać rachunek. Tych umiejętności uczyli się poza szkołą. </a:t>
            </a:r>
          </a:p>
          <a:p>
            <a:pPr lvl="0" algn="just"/>
            <a:r>
              <a:rPr lang="pl-PL" sz="1800" dirty="0">
                <a:solidFill>
                  <a:prstClr val="black"/>
                </a:solidFill>
              </a:rPr>
              <a:t>Część zajęć poświęcona była wykonywaniu prac rękodzielniczych, które potem przekazywane były sponsorom czy rodzicom. Sprzyja to rozwojowi kreatywności, podnosi samoocenę i poczucie sprawczości podopiecznych. </a:t>
            </a:r>
          </a:p>
          <a:p>
            <a:pPr lvl="0" algn="just"/>
            <a:r>
              <a:rPr lang="pl-PL" sz="1800" dirty="0">
                <a:solidFill>
                  <a:prstClr val="black"/>
                </a:solidFill>
              </a:rPr>
              <a:t>Dzięki Fundacji mieliśmy możliwość zakupu niezbędnych pomocy dydaktycznych, a zajęcia dzięki temu były bardziej atrakcyjne.</a:t>
            </a:r>
          </a:p>
          <a:p>
            <a:pPr algn="just"/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860958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az 4" descr="Obraz zawierający osoba, dziecko, wewnątrz, chłopiec&#10;&#10;Opis wygenerowany automatycznie">
            <a:extLst>
              <a:ext uri="{FF2B5EF4-FFF2-40B4-BE49-F238E27FC236}">
                <a16:creationId xmlns:a16="http://schemas.microsoft.com/office/drawing/2014/main" id="{094612D9-58CE-48AC-8BD9-6DE5834917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2233" y="10"/>
            <a:ext cx="6569769" cy="3750724"/>
          </a:xfrm>
          <a:custGeom>
            <a:avLst/>
            <a:gdLst>
              <a:gd name="connsiteX0" fmla="*/ 1738471 w 6569769"/>
              <a:gd name="connsiteY0" fmla="*/ 0 h 3750734"/>
              <a:gd name="connsiteX1" fmla="*/ 6569769 w 6569769"/>
              <a:gd name="connsiteY1" fmla="*/ 0 h 3750734"/>
              <a:gd name="connsiteX2" fmla="*/ 6569769 w 6569769"/>
              <a:gd name="connsiteY2" fmla="*/ 3750734 h 3750734"/>
              <a:gd name="connsiteX3" fmla="*/ 0 w 6569769"/>
              <a:gd name="connsiteY3" fmla="*/ 3750734 h 375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7" name="Obraz 6" descr="Obraz zawierający osoba, wewnątrz, podłoże, siedzi&#10;&#10;Opis wygenerowany automatycznie">
            <a:extLst>
              <a:ext uri="{FF2B5EF4-FFF2-40B4-BE49-F238E27FC236}">
                <a16:creationId xmlns:a16="http://schemas.microsoft.com/office/drawing/2014/main" id="{95822E94-B4AB-4849-A951-BB0A98DC25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2011" y="3887894"/>
            <a:ext cx="8009991" cy="2970106"/>
          </a:xfrm>
          <a:custGeom>
            <a:avLst/>
            <a:gdLst>
              <a:gd name="connsiteX0" fmla="*/ 1376648 w 8009991"/>
              <a:gd name="connsiteY0" fmla="*/ 0 h 2970106"/>
              <a:gd name="connsiteX1" fmla="*/ 8009991 w 8009991"/>
              <a:gd name="connsiteY1" fmla="*/ 0 h 2970106"/>
              <a:gd name="connsiteX2" fmla="*/ 8009991 w 8009991"/>
              <a:gd name="connsiteY2" fmla="*/ 2970106 h 2970106"/>
              <a:gd name="connsiteX3" fmla="*/ 0 w 8009991"/>
              <a:gd name="connsiteY3" fmla="*/ 2970106 h 297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9" name="Obraz 8" descr="Obraz zawierający osoba, wewnątrz, budynek, bagaż&#10;&#10;Opis wygenerowany automatycznie">
            <a:extLst>
              <a:ext uri="{FF2B5EF4-FFF2-40B4-BE49-F238E27FC236}">
                <a16:creationId xmlns:a16="http://schemas.microsoft.com/office/drawing/2014/main" id="{F5B9B776-A98E-4A45-8E03-89C140CEE9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7503091" cy="6857990"/>
          </a:xfrm>
          <a:custGeom>
            <a:avLst/>
            <a:gdLst>
              <a:gd name="connsiteX0" fmla="*/ 0 w 7503111"/>
              <a:gd name="connsiteY0" fmla="*/ 0 h 6858000"/>
              <a:gd name="connsiteX1" fmla="*/ 677334 w 7503111"/>
              <a:gd name="connsiteY1" fmla="*/ 0 h 6858000"/>
              <a:gd name="connsiteX2" fmla="*/ 1168036 w 7503111"/>
              <a:gd name="connsiteY2" fmla="*/ 0 h 6858000"/>
              <a:gd name="connsiteX3" fmla="*/ 1205499 w 7503111"/>
              <a:gd name="connsiteY3" fmla="*/ 0 h 6858000"/>
              <a:gd name="connsiteX4" fmla="*/ 1647632 w 7503111"/>
              <a:gd name="connsiteY4" fmla="*/ 0 h 6858000"/>
              <a:gd name="connsiteX5" fmla="*/ 7215401 w 7503111"/>
              <a:gd name="connsiteY5" fmla="*/ 0 h 6858000"/>
              <a:gd name="connsiteX6" fmla="*/ 4041567 w 7503111"/>
              <a:gd name="connsiteY6" fmla="*/ 6852993 h 6858000"/>
              <a:gd name="connsiteX7" fmla="*/ 7503111 w 7503111"/>
              <a:gd name="connsiteY7" fmla="*/ 6852993 h 6858000"/>
              <a:gd name="connsiteX8" fmla="*/ 7503111 w 7503111"/>
              <a:gd name="connsiteY8" fmla="*/ 6852994 h 6858000"/>
              <a:gd name="connsiteX9" fmla="*/ 1647632 w 7503111"/>
              <a:gd name="connsiteY9" fmla="*/ 6852994 h 6858000"/>
              <a:gd name="connsiteX10" fmla="*/ 1647632 w 7503111"/>
              <a:gd name="connsiteY10" fmla="*/ 6858000 h 6858000"/>
              <a:gd name="connsiteX11" fmla="*/ 0 w 750311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05882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C114F64-6683-4561-8038-792D05C52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9600" b="1" dirty="0">
                <a:solidFill>
                  <a:srgbClr val="FF0000"/>
                </a:solidFill>
              </a:rPr>
              <a:t>Dziękujemy!!!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A5EDDC1-B049-479E-8B35-4B7154B1C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304" y="1825624"/>
            <a:ext cx="11569148" cy="4866723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pl-PL" sz="4600" dirty="0">
                <a:solidFill>
                  <a:srgbClr val="0070C0"/>
                </a:solidFill>
              </a:rPr>
              <a:t>Serdecznie dziękujemy </a:t>
            </a:r>
          </a:p>
          <a:p>
            <a:pPr marL="0" indent="0" algn="ctr">
              <a:buNone/>
            </a:pPr>
            <a:r>
              <a:rPr lang="pl-PL" sz="4600" dirty="0">
                <a:solidFill>
                  <a:srgbClr val="0070C0"/>
                </a:solidFill>
              </a:rPr>
              <a:t>Fundacji Rozwoju Sportu i Rehabilitacji w Białymstoku </a:t>
            </a:r>
          </a:p>
          <a:p>
            <a:pPr marL="0" indent="0" algn="ctr">
              <a:buNone/>
            </a:pPr>
            <a:r>
              <a:rPr lang="pl-PL" sz="4600" dirty="0">
                <a:solidFill>
                  <a:srgbClr val="0070C0"/>
                </a:solidFill>
              </a:rPr>
              <a:t>oraz Państwowemu Funduszowi Rehabilitacji Osób Niepełnosprawnych, </a:t>
            </a:r>
          </a:p>
          <a:p>
            <a:pPr marL="0" indent="0" algn="ctr">
              <a:buNone/>
            </a:pPr>
            <a:r>
              <a:rPr lang="pl-PL" sz="4600" dirty="0">
                <a:solidFill>
                  <a:srgbClr val="0070C0"/>
                </a:solidFill>
              </a:rPr>
              <a:t>a także p. Czesławie Kozłowskiej </a:t>
            </a:r>
          </a:p>
          <a:p>
            <a:pPr marL="0" indent="0" algn="ctr">
              <a:buNone/>
            </a:pPr>
            <a:r>
              <a:rPr lang="pl-PL" sz="4600" dirty="0">
                <a:solidFill>
                  <a:srgbClr val="0070C0"/>
                </a:solidFill>
              </a:rPr>
              <a:t>za możliwość uczestniczenia w projekcie. </a:t>
            </a:r>
          </a:p>
          <a:p>
            <a:pPr marL="0" indent="0" algn="just">
              <a:buNone/>
            </a:pPr>
            <a:endParaRPr lang="pl-PL" sz="3600" dirty="0">
              <a:solidFill>
                <a:srgbClr val="0070C0"/>
              </a:solidFill>
            </a:endParaRPr>
          </a:p>
          <a:p>
            <a:pPr marL="0" indent="0" algn="r">
              <a:buNone/>
            </a:pPr>
            <a:r>
              <a:rPr lang="pl-PL" sz="4600" dirty="0">
                <a:solidFill>
                  <a:srgbClr val="006600"/>
                </a:solidFill>
              </a:rPr>
              <a:t>Liczymy jednocześnie  na dalszą współpracę. </a:t>
            </a:r>
          </a:p>
          <a:p>
            <a:pPr marL="0" indent="0" algn="just">
              <a:buNone/>
            </a:pPr>
            <a:endParaRPr lang="pl-PL" sz="4600" dirty="0">
              <a:solidFill>
                <a:srgbClr val="006600"/>
              </a:solidFill>
            </a:endParaRPr>
          </a:p>
          <a:p>
            <a:pPr marL="0" indent="0" algn="r">
              <a:buNone/>
            </a:pPr>
            <a:r>
              <a:rPr lang="pl-PL" sz="4600" dirty="0">
                <a:solidFill>
                  <a:schemeClr val="accent2">
                    <a:lumMod val="75000"/>
                  </a:schemeClr>
                </a:solidFill>
              </a:rPr>
              <a:t>Dyrekcja, rodzice, wychowankowie </a:t>
            </a:r>
          </a:p>
          <a:p>
            <a:pPr marL="0" indent="0" algn="r">
              <a:buNone/>
            </a:pPr>
            <a:r>
              <a:rPr lang="pl-PL" sz="4600" dirty="0">
                <a:solidFill>
                  <a:schemeClr val="accent2">
                    <a:lumMod val="75000"/>
                  </a:schemeClr>
                </a:solidFill>
              </a:rPr>
              <a:t>oraz realizatorzy projektu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91298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1563</Words>
  <Application>Microsoft Office PowerPoint</Application>
  <PresentationFormat>Widescreen</PresentationFormat>
  <Paragraphs>54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Motyw pakietu Office</vt:lpstr>
      <vt:lpstr>Projekt  „Jestem aktywny i kreatywny”  w SOSW w Sokółce</vt:lpstr>
      <vt:lpstr>PowerPoint Presentation</vt:lpstr>
      <vt:lpstr>PowerPoint Presentation</vt:lpstr>
      <vt:lpstr>PowerPoint Presentation</vt:lpstr>
      <vt:lpstr>Zajęcia komunikacji alternatywnej </vt:lpstr>
      <vt:lpstr>PowerPoint Presentation</vt:lpstr>
      <vt:lpstr>PowerPoint Presentation</vt:lpstr>
      <vt:lpstr>Zajęcia terapii ręki </vt:lpstr>
      <vt:lpstr>PowerPoint Presentation</vt:lpstr>
      <vt:lpstr>Muzykoterapia</vt:lpstr>
      <vt:lpstr>PowerPoint Presentation</vt:lpstr>
      <vt:lpstr>Zajęcia teatralne </vt:lpstr>
      <vt:lpstr>PowerPoint Presentation</vt:lpstr>
      <vt:lpstr>Zajęcia Nordic Walking </vt:lpstr>
      <vt:lpstr>PowerPoint Presentation</vt:lpstr>
      <vt:lpstr>Zajęcia kształtujące aktywność i kreatywność </vt:lpstr>
      <vt:lpstr>PowerPoint Presentation</vt:lpstr>
      <vt:lpstr>Dziękujemy!!!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 „Jestem aktywny i kreatywny”  w SOSW w Sokółce</dc:title>
  <dc:creator>Katarzyna Zalewska</dc:creator>
  <cp:lastModifiedBy>Krzysztof Z</cp:lastModifiedBy>
  <cp:revision>1</cp:revision>
  <dcterms:created xsi:type="dcterms:W3CDTF">2020-02-27T18:24:57Z</dcterms:created>
  <dcterms:modified xsi:type="dcterms:W3CDTF">2020-03-02T07:32:55Z</dcterms:modified>
</cp:coreProperties>
</file>