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63" r:id="rId4"/>
    <p:sldId id="262" r:id="rId5"/>
    <p:sldId id="258" r:id="rId6"/>
    <p:sldId id="259" r:id="rId7"/>
    <p:sldId id="260" r:id="rId8"/>
    <p:sldId id="265" r:id="rId9"/>
    <p:sldId id="266" r:id="rId10"/>
    <p:sldId id="275" r:id="rId11"/>
    <p:sldId id="267" r:id="rId12"/>
    <p:sldId id="268" r:id="rId13"/>
    <p:sldId id="269" r:id="rId14"/>
    <p:sldId id="270" r:id="rId15"/>
    <p:sldId id="271" r:id="rId16"/>
    <p:sldId id="276" r:id="rId17"/>
    <p:sldId id="272" r:id="rId18"/>
    <p:sldId id="273" r:id="rId19"/>
    <p:sldId id="282" r:id="rId20"/>
    <p:sldId id="283" r:id="rId21"/>
    <p:sldId id="284" r:id="rId22"/>
    <p:sldId id="274" r:id="rId23"/>
    <p:sldId id="277" r:id="rId24"/>
    <p:sldId id="278" r:id="rId25"/>
    <p:sldId id="279" r:id="rId26"/>
    <p:sldId id="280" r:id="rId27"/>
    <p:sldId id="281" r:id="rId2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599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22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88A4E4-7142-4BA9-A81E-8FF48CB4075B}" type="datetimeFigureOut">
              <a:rPr lang="pl-PL" smtClean="0"/>
              <a:t>07.12.2020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16365F-9B1A-41F5-85CC-5AFAC232E349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16365F-9B1A-41F5-85CC-5AFAC232E349}" type="slidenum">
              <a:rPr lang="pl-PL" smtClean="0"/>
              <a:t>1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16365F-9B1A-41F5-85CC-5AFAC232E349}" type="slidenum">
              <a:rPr lang="pl-PL" smtClean="0"/>
              <a:t>2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ójkąt równoramienny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ójkąt prostokątny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ójkąt równoramienny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1" name="Łącznik prosty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pl-PL"/>
              <a:t>Kliknij, aby edytować style wzorca tekstu</a:t>
            </a:r>
          </a:p>
          <a:p>
            <a:pPr lvl="1" eaLnBrk="1" latinLnBrk="0" hangingPunct="1"/>
            <a:r>
              <a:rPr kumimoji="0" lang="pl-PL"/>
              <a:t>Drugi poziom</a:t>
            </a:r>
          </a:p>
          <a:p>
            <a:pPr lvl="2" eaLnBrk="1" latinLnBrk="0" hangingPunct="1"/>
            <a:r>
              <a:rPr kumimoji="0" lang="pl-PL"/>
              <a:t>Trzeci poziom</a:t>
            </a:r>
          </a:p>
          <a:p>
            <a:pPr lvl="3" eaLnBrk="1" latinLnBrk="0" hangingPunct="1"/>
            <a:r>
              <a:rPr kumimoji="0" lang="pl-PL"/>
              <a:t>Czwarty poziom</a:t>
            </a:r>
          </a:p>
          <a:p>
            <a:pPr lvl="4" eaLnBrk="1" latinLnBrk="0" hangingPunct="1"/>
            <a:r>
              <a:rPr kumimoji="0" lang="pl-PL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4DB1AAF-2892-4BC7-8E65-CA8D319FF85D}" type="datetimeFigureOut">
              <a:rPr lang="pl-PL" smtClean="0"/>
              <a:pPr/>
              <a:t>07.12.2020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C76A2AC-F723-41E5-8C04-CD6A66D6553A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poszukiwaczesmaku.pl/przepis/zacierka-kraszona.html" TargetMode="External"/><Relationship Id="rId13" Type="http://schemas.openxmlformats.org/officeDocument/2006/relationships/image" Target="../media/image11.jpeg"/><Relationship Id="rId3" Type="http://schemas.openxmlformats.org/officeDocument/2006/relationships/hyperlink" Target="https://poszukiwaczesmaku.pl/przepis/czernina.html" TargetMode="External"/><Relationship Id="rId7" Type="http://schemas.openxmlformats.org/officeDocument/2006/relationships/hyperlink" Target="https://poszukiwaczesmaku.pl/przepis/szablok-z-zacierkami.html" TargetMode="External"/><Relationship Id="rId12" Type="http://schemas.openxmlformats.org/officeDocument/2006/relationships/hyperlink" Target="https://poszukiwaczesmaku.pl/przepis/zurek-kujawski.html" TargetMode="External"/><Relationship Id="rId2" Type="http://schemas.openxmlformats.org/officeDocument/2006/relationships/hyperlink" Target="https://poszukiwaczesmaku.pl/przepis/bialy-barszcz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oszukiwaczesmaku.pl/przepis/rosol-cielecy.html" TargetMode="External"/><Relationship Id="rId11" Type="http://schemas.openxmlformats.org/officeDocument/2006/relationships/hyperlink" Target="https://poszukiwaczesmaku.pl/przepis/zupa-z-rabarbaru.html" TargetMode="External"/><Relationship Id="rId5" Type="http://schemas.openxmlformats.org/officeDocument/2006/relationships/hyperlink" Target="https://poszukiwaczesmaku.pl/przepis/muska.html" TargetMode="External"/><Relationship Id="rId10" Type="http://schemas.openxmlformats.org/officeDocument/2006/relationships/hyperlink" Target="https://poszukiwaczesmaku.pl/przepis/zupa-sliwkowa.html" TargetMode="External"/><Relationship Id="rId4" Type="http://schemas.openxmlformats.org/officeDocument/2006/relationships/hyperlink" Target="https://poszukiwaczesmaku.pl/przepis/krupnik-kujawski.html" TargetMode="External"/><Relationship Id="rId9" Type="http://schemas.openxmlformats.org/officeDocument/2006/relationships/hyperlink" Target="https://poszukiwaczesmaku.pl/przepis/zacierka-na-mleku.htm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poszukiwaczesmaku.pl/przepis/szczupak-w-soli.html" TargetMode="External"/><Relationship Id="rId3" Type="http://schemas.openxmlformats.org/officeDocument/2006/relationships/hyperlink" Target="https://poszukiwaczesmaku.pl/przepis/klapacze.html" TargetMode="External"/><Relationship Id="rId7" Type="http://schemas.openxmlformats.org/officeDocument/2006/relationships/hyperlink" Target="https://poszukiwaczesmaku.pl/przepis/sledzie-po-kujawsku.html" TargetMode="External"/><Relationship Id="rId2" Type="http://schemas.openxmlformats.org/officeDocument/2006/relationships/hyperlink" Target="https://poszukiwaczesmaku.pl/przepis/golabki-w-sosie-zurkowym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oszukiwaczesmaku.pl/przepis/ryba-po-torunsku.html" TargetMode="External"/><Relationship Id="rId11" Type="http://schemas.openxmlformats.org/officeDocument/2006/relationships/image" Target="../media/image21.jpeg"/><Relationship Id="rId5" Type="http://schemas.openxmlformats.org/officeDocument/2006/relationships/hyperlink" Target="https://poszukiwaczesmaku.pl/przepis/pirzok.html" TargetMode="External"/><Relationship Id="rId10" Type="http://schemas.openxmlformats.org/officeDocument/2006/relationships/hyperlink" Target="https://poszukiwaczesmaku.pl/przepis/gesi-smalec.html" TargetMode="External"/><Relationship Id="rId4" Type="http://schemas.openxmlformats.org/officeDocument/2006/relationships/hyperlink" Target="https://poszukiwaczesmaku.pl/przepis/kluski-ziemniaczane.html" TargetMode="External"/><Relationship Id="rId9" Type="http://schemas.openxmlformats.org/officeDocument/2006/relationships/hyperlink" Target="https://poszukiwaczesmaku.pl/przepis/ges-po-koludzku.html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delektujemy.pl/przepisy/pierniki-torunskie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poszukiwaczesmaku.pl/przepis/kujawska-legumina-makowa.html" TargetMode="External"/><Relationship Id="rId7" Type="http://schemas.openxmlformats.org/officeDocument/2006/relationships/image" Target="../media/image31.jpeg"/><Relationship Id="rId2" Type="http://schemas.openxmlformats.org/officeDocument/2006/relationships/hyperlink" Target="https://poszukiwaczesmaku.pl/przepis/konfitura-rozana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oszukiwaczesmaku.pl/przepis/rogaliki-barcinskie.html" TargetMode="External"/><Relationship Id="rId5" Type="http://schemas.openxmlformats.org/officeDocument/2006/relationships/hyperlink" Target="https://poszukiwaczesmaku.pl/przepis/powidla-sliwkowe.html" TargetMode="External"/><Relationship Id="rId4" Type="http://schemas.openxmlformats.org/officeDocument/2006/relationships/hyperlink" Target="https://poszukiwaczesmaku.pl/przepis/piernik-torunski.html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14282" y="357167"/>
            <a:ext cx="8715436" cy="1285884"/>
          </a:xfrm>
        </p:spPr>
        <p:txBody>
          <a:bodyPr>
            <a:normAutofit fontScale="90000"/>
          </a:bodyPr>
          <a:lstStyle/>
          <a:p>
            <a:pPr algn="ctr"/>
            <a:br>
              <a:rPr lang="pl-PL" b="1" dirty="0">
                <a:solidFill>
                  <a:srgbClr val="FF0000"/>
                </a:solidFill>
              </a:rPr>
            </a:br>
            <a:r>
              <a:rPr lang="pl-PL" sz="4900" b="1" dirty="0">
                <a:solidFill>
                  <a:srgbClr val="FF0000"/>
                </a:solidFill>
              </a:rPr>
              <a:t>SMAKI KUCHNI KUJAWSKIEJ</a:t>
            </a:r>
            <a:br>
              <a:rPr lang="pl-PL" b="1" dirty="0">
                <a:solidFill>
                  <a:srgbClr val="FF0000"/>
                </a:solidFill>
              </a:rPr>
            </a:b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540544" y="1214422"/>
            <a:ext cx="8246298" cy="528641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pl-PL" sz="3600" b="1" dirty="0">
                <a:solidFill>
                  <a:schemeClr val="accent1"/>
                </a:solidFill>
              </a:rPr>
              <a:t>SZKOLNY KONKURS KULINARNY</a:t>
            </a:r>
          </a:p>
          <a:p>
            <a:pPr algn="ctr"/>
            <a:r>
              <a:rPr lang="pl-PL" sz="3600" b="1" dirty="0">
                <a:solidFill>
                  <a:schemeClr val="accent1"/>
                </a:solidFill>
              </a:rPr>
              <a:t>VIII EDYCJA</a:t>
            </a:r>
          </a:p>
          <a:p>
            <a:pPr algn="ctr"/>
            <a:r>
              <a:rPr lang="pl-PL" sz="3600" b="1" dirty="0">
                <a:solidFill>
                  <a:schemeClr val="accent1"/>
                </a:solidFill>
              </a:rPr>
              <a:t>25.11.2020r.  </a:t>
            </a:r>
          </a:p>
          <a:p>
            <a:pPr algn="ctr"/>
            <a:r>
              <a:rPr lang="pl-PL" sz="3600" b="1" dirty="0">
                <a:solidFill>
                  <a:schemeClr val="accent1"/>
                </a:solidFill>
              </a:rPr>
              <a:t>SOSW w Sokółce</a:t>
            </a:r>
          </a:p>
          <a:p>
            <a:pPr algn="ctr"/>
            <a:endParaRPr lang="pl-PL" sz="3600" b="1" dirty="0">
              <a:solidFill>
                <a:schemeClr val="accent1"/>
              </a:solidFill>
            </a:endParaRPr>
          </a:p>
          <a:p>
            <a:pPr algn="ctr"/>
            <a:endParaRPr lang="pl-PL" sz="4000" b="1" dirty="0">
              <a:solidFill>
                <a:schemeClr val="accent1"/>
              </a:solidFill>
            </a:endParaRPr>
          </a:p>
          <a:p>
            <a:pPr algn="ctr"/>
            <a:endParaRPr lang="pl-PL" sz="4000" b="1" dirty="0">
              <a:solidFill>
                <a:schemeClr val="accent1"/>
              </a:solidFill>
            </a:endParaRPr>
          </a:p>
          <a:p>
            <a:pPr algn="ctr"/>
            <a:endParaRPr lang="pl-PL" sz="4000" b="1" dirty="0">
              <a:solidFill>
                <a:schemeClr val="accent1"/>
              </a:solidFill>
            </a:endParaRPr>
          </a:p>
          <a:p>
            <a:pPr algn="ctr"/>
            <a:endParaRPr lang="pl-PL" sz="4000" b="1" dirty="0">
              <a:solidFill>
                <a:schemeClr val="accent1"/>
              </a:solidFill>
            </a:endParaRPr>
          </a:p>
          <a:p>
            <a:pPr algn="ctr"/>
            <a:r>
              <a:rPr lang="pl-PL" sz="2400" b="1" dirty="0">
                <a:solidFill>
                  <a:srgbClr val="FF0000"/>
                </a:solidFill>
              </a:rPr>
              <a:t>klasa </a:t>
            </a:r>
            <a:r>
              <a:rPr lang="pl-PL" sz="2400" b="1" dirty="0" err="1">
                <a:solidFill>
                  <a:srgbClr val="FF0000"/>
                </a:solidFill>
              </a:rPr>
              <a:t>I-II-III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>
                <a:solidFill>
                  <a:srgbClr val="FF0000"/>
                </a:solidFill>
              </a:rPr>
              <a:t>Branżowa Szkoła </a:t>
            </a:r>
            <a:r>
              <a:rPr lang="pl-PL" sz="2400" b="1" dirty="0">
                <a:solidFill>
                  <a:srgbClr val="FF0000"/>
                </a:solidFill>
              </a:rPr>
              <a:t>I Stopnia z p. Bożeną Mróz </a:t>
            </a:r>
          </a:p>
          <a:p>
            <a:pPr algn="ctr"/>
            <a:r>
              <a:rPr lang="pl-PL" sz="2400" b="1" dirty="0">
                <a:solidFill>
                  <a:srgbClr val="FF0000"/>
                </a:solidFill>
              </a:rPr>
              <a:t> </a:t>
            </a:r>
          </a:p>
          <a:p>
            <a:pPr algn="ctr"/>
            <a:endParaRPr lang="pl-PL" sz="2400" b="1" dirty="0">
              <a:solidFill>
                <a:srgbClr val="FF0000"/>
              </a:solidFill>
            </a:endParaRPr>
          </a:p>
          <a:p>
            <a:pPr algn="ctr"/>
            <a:endParaRPr lang="pl-PL" sz="2400" b="1" dirty="0">
              <a:solidFill>
                <a:schemeClr val="accent1"/>
              </a:solidFill>
            </a:endParaRPr>
          </a:p>
        </p:txBody>
      </p:sp>
      <p:pic>
        <p:nvPicPr>
          <p:cNvPr id="4" name="Obraz 3" descr="https://1.bp.blogspot.com/-Z36_2P5EhrU/UWxFs1_eadI/AAAAAAAAAqo/-1kLdNEnpAw/s1600/122_small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3071810"/>
            <a:ext cx="614366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89804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1026" name="AutoShape 2" descr="Kujawy - położenie, mapa, historia, kultura, atrakcje turystycz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28" name="Picture 4" descr="Kujawy map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16391"/>
            <a:ext cx="8215370" cy="63704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42910" y="428604"/>
            <a:ext cx="4357718" cy="9756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b="1" dirty="0"/>
              <a:t>Historyczną stolicą Kujaw była Kruszwica. Jej nazwę wywodzi się od </a:t>
            </a:r>
            <a:r>
              <a:rPr lang="pl-PL" sz="2800" b="1" dirty="0" err="1"/>
              <a:t>kruszwy</a:t>
            </a:r>
            <a:r>
              <a:rPr lang="pl-PL" sz="2800" b="1" dirty="0"/>
              <a:t>, bryły soli, ponieważ to właśnie w okolicach tego miasta, nad jeziorem Gopło, już w średniowieczu warzono sól. Obecnie Kujawy leżą niemal w całości w granicach województwa kujawsko-pomorskiego, a stolicą regionu jest </a:t>
            </a:r>
            <a:r>
              <a:rPr lang="pl-PL" sz="2800" b="1" dirty="0">
                <a:solidFill>
                  <a:srgbClr val="FF0000"/>
                </a:solidFill>
              </a:rPr>
              <a:t>Włocławek.</a:t>
            </a:r>
          </a:p>
          <a:p>
            <a:pPr algn="just"/>
            <a:endParaRPr lang="pl-PL" sz="2800" b="1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21506" name="Picture 2" descr="C:\Users\Admin\Desktop\272px-Collage_Wloclawe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071546"/>
            <a:ext cx="3724301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04052"/>
          </a:xfrm>
        </p:spPr>
        <p:txBody>
          <a:bodyPr/>
          <a:lstStyle/>
          <a:p>
            <a:pPr algn="ctr"/>
            <a:r>
              <a:rPr lang="pl-PL" b="1" dirty="0"/>
              <a:t>MIASTA KUJAW</a:t>
            </a:r>
          </a:p>
        </p:txBody>
      </p:sp>
      <p:pic>
        <p:nvPicPr>
          <p:cNvPr id="19458" name="Picture 2" descr="The map of Kujawy reg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928670"/>
            <a:ext cx="6500858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5362" name="Picture 2" descr="C:\Users\Admin\Desktop\Polskie_region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215370" cy="6497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pl-PL" dirty="0"/>
            </a:br>
            <a:br>
              <a:rPr lang="pl-PL" dirty="0"/>
            </a:br>
            <a:br>
              <a:rPr lang="pl-PL" dirty="0"/>
            </a:b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785786" y="1214422"/>
            <a:ext cx="75724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b="1" u="sng" dirty="0">
                <a:solidFill>
                  <a:srgbClr val="FF0000"/>
                </a:solidFill>
                <a:cs typeface="Times New Roman" pitchFamily="18" charset="0"/>
              </a:rPr>
              <a:t>Kujawy</a:t>
            </a:r>
            <a:r>
              <a:rPr lang="pl-PL" sz="2400" b="1" dirty="0">
                <a:cs typeface="Times New Roman" pitchFamily="18" charset="0"/>
              </a:rPr>
              <a:t> − jedna z krain geograficznych Polski. Ulokowana w środkowej Polsce, na Pojezierzu Wielkopolskim, w dorzeczu środkowej Wisły i górnej Noteci. </a:t>
            </a:r>
          </a:p>
          <a:p>
            <a:pPr algn="just"/>
            <a:r>
              <a:rPr lang="pl-PL" sz="2400" b="1" u="sng" dirty="0">
                <a:solidFill>
                  <a:srgbClr val="FF0000"/>
                </a:solidFill>
                <a:cs typeface="Times New Roman" pitchFamily="18" charset="0"/>
              </a:rPr>
              <a:t>Kujawy</a:t>
            </a:r>
            <a:r>
              <a:rPr lang="pl-PL" sz="2400" b="1" dirty="0">
                <a:cs typeface="Times New Roman" pitchFamily="18" charset="0"/>
              </a:rPr>
              <a:t> są krainą ubogą w lasy, dzięki urodzajnym glebom od pradawnych czasów intensywnie wykorzystywaną rolniczo. Charakterystyczne dla tego regionu krajobrazy to między innymi wzgórza morenowe, pasma wydm, jeziora i wspomniane już pola, położone w dolinach rzecznych. ... Na Kujawach znajduje się około 600 jezior.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386" name="AutoShape 2" descr="Kujawy - położenie, mapa, historia, kultura, atrakcje turystycz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6387" name="Picture 3" descr="C:\Users\Admin\Desktop\pobra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4643470" cy="3090018"/>
          </a:xfrm>
          <a:prstGeom prst="rect">
            <a:avLst/>
          </a:prstGeom>
          <a:noFill/>
        </p:spPr>
      </p:pic>
      <p:pic>
        <p:nvPicPr>
          <p:cNvPr id="16388" name="Picture 4" descr="C:\Users\Admin\Desktop\unnam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357562"/>
            <a:ext cx="3238512" cy="3238512"/>
          </a:xfrm>
          <a:prstGeom prst="rect">
            <a:avLst/>
          </a:prstGeom>
          <a:noFill/>
        </p:spPr>
      </p:pic>
      <p:pic>
        <p:nvPicPr>
          <p:cNvPr id="16389" name="Picture 5" descr="C:\Users\Admin\Desktop\DSC_019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286124"/>
            <a:ext cx="4620140" cy="3081633"/>
          </a:xfrm>
          <a:prstGeom prst="rect">
            <a:avLst/>
          </a:prstGeom>
          <a:noFill/>
        </p:spPr>
      </p:pic>
      <p:pic>
        <p:nvPicPr>
          <p:cNvPr id="16390" name="Picture 6" descr="C:\Users\Admin\Desktop\unnamed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285728"/>
            <a:ext cx="3901440" cy="2598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04052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4000" b="1" dirty="0">
                <a:solidFill>
                  <a:srgbClr val="FF0000"/>
                </a:solidFill>
              </a:rPr>
            </a:br>
            <a:r>
              <a:rPr lang="pl-PL" sz="4000" b="1" dirty="0">
                <a:solidFill>
                  <a:srgbClr val="FF0000"/>
                </a:solidFill>
              </a:rPr>
              <a:t>SMAKI KUCHNI KUJAWSKIEJ</a:t>
            </a:r>
            <a:br>
              <a:rPr lang="pl-PL" b="1" dirty="0">
                <a:solidFill>
                  <a:srgbClr val="FF0000"/>
                </a:solidFill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832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/>
              <a:t>    </a:t>
            </a:r>
            <a:r>
              <a:rPr lang="pl-PL" b="1" dirty="0"/>
              <a:t>Tradycja kuchni kujawskiej czerpie  tradycje zarówno z kuchni kaszubskiej jak i z mazowieckiej łącząc je z własną tradycją w wyjątkowe i niepowtarzalne smaki. </a:t>
            </a:r>
          </a:p>
          <a:p>
            <a:pPr>
              <a:buNone/>
            </a:pPr>
            <a:r>
              <a:rPr lang="pl-PL" b="1" dirty="0"/>
              <a:t>    Kuchnia kujawska bazowała od zawsze na warzywach takich jak ziemniaki i fasola oraz produktach zbożowych: kaszach i mąkach. Najchętniej zaś jadano tu ryby i drób – zwłaszcza gęsinę i kaczki.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46928"/>
          </a:xfrm>
        </p:spPr>
        <p:txBody>
          <a:bodyPr/>
          <a:lstStyle/>
          <a:p>
            <a:r>
              <a:rPr lang="pl-PL" sz="4400" b="1" dirty="0">
                <a:solidFill>
                  <a:srgbClr val="FF0000"/>
                </a:solidFill>
              </a:rPr>
              <a:t>SMAKI KUCHNI KUJAWSKIEJ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1182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b="1" u="sng" dirty="0">
                <a:solidFill>
                  <a:srgbClr val="FF0000"/>
                </a:solidFill>
              </a:rPr>
              <a:t>ZUPY</a:t>
            </a:r>
          </a:p>
          <a:p>
            <a:pPr>
              <a:buNone/>
            </a:pPr>
            <a:r>
              <a:rPr lang="pl-PL" b="1" dirty="0"/>
              <a:t>   Najbardziej znaną kujawską zupą jest </a:t>
            </a:r>
            <a:r>
              <a:rPr lang="pl-PL" b="1" u="sng" dirty="0"/>
              <a:t>czernina z golcami </a:t>
            </a:r>
            <a:r>
              <a:rPr lang="pl-PL" b="1" dirty="0"/>
              <a:t>– </a:t>
            </a:r>
            <a:r>
              <a:rPr lang="pl-PL" b="1" u="sng" dirty="0"/>
              <a:t>zupa z kaczej krwi </a:t>
            </a:r>
            <a:r>
              <a:rPr lang="pl-PL" b="1" dirty="0"/>
              <a:t>o słodko-kwaśnym smaku i wyraźnym ziołowym aromacie. Na Kujawach podawano ją z golcami czyli kluskami ziemniaczanymi. Czerninę podawano na niedzielę i święta, a na zwykłe dni: </a:t>
            </a:r>
            <a:r>
              <a:rPr lang="pl-PL" b="1" u="sng" dirty="0"/>
              <a:t>barszcz biały z sokiem z kiszonej kapusty, żurek z gotowaną szynką i kiełbasą czy „kwaśny klops” czyli zupa klopsikowa.</a:t>
            </a:r>
          </a:p>
          <a:p>
            <a:pPr algn="ctr">
              <a:buNone/>
            </a:pPr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04052"/>
          </a:xfrm>
        </p:spPr>
        <p:txBody>
          <a:bodyPr>
            <a:normAutofit fontScale="90000"/>
          </a:bodyPr>
          <a:lstStyle/>
          <a:p>
            <a:pPr algn="ctr"/>
            <a:br>
              <a:rPr lang="pl-PL" b="1" u="sng" dirty="0">
                <a:solidFill>
                  <a:srgbClr val="FF0000"/>
                </a:solidFill>
              </a:rPr>
            </a:br>
            <a:r>
              <a:rPr lang="pl-PL" sz="4000" b="1" dirty="0">
                <a:solidFill>
                  <a:srgbClr val="FF0000"/>
                </a:solidFill>
              </a:rPr>
              <a:t>SMAKI KUCHNI KUJAWSKIEJ</a:t>
            </a:r>
            <a:br>
              <a:rPr lang="pl-PL" sz="4000" b="1" dirty="0">
                <a:solidFill>
                  <a:srgbClr val="FF0000"/>
                </a:solidFill>
              </a:rPr>
            </a:br>
            <a:r>
              <a:rPr lang="pl-PL" b="1" u="sng" dirty="0">
                <a:solidFill>
                  <a:srgbClr val="FF0000"/>
                </a:solidFill>
              </a:rPr>
              <a:t>ZUPY</a:t>
            </a:r>
            <a:br>
              <a:rPr lang="pl-PL" b="1" u="sng" dirty="0">
                <a:solidFill>
                  <a:srgbClr val="FF0000"/>
                </a:solidFill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83262"/>
          </a:xfrm>
        </p:spPr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pl-PL" b="1" dirty="0">
                <a:hlinkClick r:id="rId2" tooltip="Biały barszcz"/>
              </a:rPr>
              <a:t>Biały barszcz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3" tooltip="Czernina"/>
              </a:rPr>
              <a:t>Czernina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4" tooltip="Krupnik kujawski"/>
              </a:rPr>
              <a:t>Krupnik kujawski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5" tooltip="Muska"/>
              </a:rPr>
              <a:t>Muska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6" tooltip="Rosół cielęcy"/>
              </a:rPr>
              <a:t>Rosół cielęcy</a:t>
            </a:r>
            <a:endParaRPr lang="pl-PL" b="1" dirty="0"/>
          </a:p>
          <a:p>
            <a:pPr lvl="0">
              <a:buNone/>
            </a:pPr>
            <a:r>
              <a:rPr lang="pl-PL" b="1" dirty="0" err="1">
                <a:hlinkClick r:id="rId7" tooltip="Szablok z zacierkami"/>
              </a:rPr>
              <a:t>Szablok</a:t>
            </a:r>
            <a:r>
              <a:rPr lang="pl-PL" b="1" dirty="0">
                <a:hlinkClick r:id="rId7" tooltip="Szablok z zacierkami"/>
              </a:rPr>
              <a:t> z zacierkami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8" tooltip="Zacierka kraszona"/>
              </a:rPr>
              <a:t>Zacierka kraszona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9" tooltip="Zacierka na mleku"/>
              </a:rPr>
              <a:t>Zacierka na mleku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10" tooltip="Zupa śliwkowa"/>
              </a:rPr>
              <a:t>Zupa śliwkowa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11" tooltip="Zupa z rabarbaru"/>
              </a:rPr>
              <a:t>Zupa z rabarbaru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12" tooltip="Żurek kujawski"/>
              </a:rPr>
              <a:t>Żurek kujawski</a:t>
            </a:r>
            <a:endParaRPr lang="pl-PL" b="1" dirty="0"/>
          </a:p>
          <a:p>
            <a:endParaRPr lang="pl-PL" dirty="0"/>
          </a:p>
        </p:txBody>
      </p:sp>
      <p:pic>
        <p:nvPicPr>
          <p:cNvPr id="32770" name="Picture 2" descr="C:\Users\Admin\Desktop\f-lubiana-waza-do-zupy-2-7-l-afrodyta-390023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714876" y="2428868"/>
            <a:ext cx="3778072" cy="26832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/>
              <a:t>czernina z golcami -</a:t>
            </a:r>
            <a:br>
              <a:rPr lang="pl-PL" b="1" dirty="0"/>
            </a:br>
            <a:r>
              <a:rPr lang="pl-PL" b="1" dirty="0"/>
              <a:t> zupa z kaczej krwi </a:t>
            </a:r>
            <a:endParaRPr lang="pl-PL" dirty="0"/>
          </a:p>
        </p:txBody>
      </p:sp>
      <p:pic>
        <p:nvPicPr>
          <p:cNvPr id="23554" name="Picture 2" descr="C:\Users\Admin\Desktop\ecdc6cd9cb1ab133fbce0a85b4193b1d8620feb1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714488"/>
            <a:ext cx="3264734" cy="2725745"/>
          </a:xfrm>
          <a:prstGeom prst="rect">
            <a:avLst/>
          </a:prstGeom>
          <a:noFill/>
        </p:spPr>
      </p:pic>
      <p:pic>
        <p:nvPicPr>
          <p:cNvPr id="23555" name="Picture 3" descr="C:\Users\Admin\Desktop\pobrane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714488"/>
            <a:ext cx="2719402" cy="2719402"/>
          </a:xfrm>
          <a:prstGeom prst="rect">
            <a:avLst/>
          </a:prstGeom>
          <a:noFill/>
        </p:spPr>
      </p:pic>
      <p:pic>
        <p:nvPicPr>
          <p:cNvPr id="23556" name="Picture 4" descr="C:\Users\Admin\Desktop\file_slaskie_old_bi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3571876"/>
            <a:ext cx="4071934" cy="30498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/>
              <a:t>barszcz biały z sokiem z kiszonej kapusty</a:t>
            </a:r>
            <a:endParaRPr lang="pl-PL" dirty="0"/>
          </a:p>
        </p:txBody>
      </p:sp>
      <p:pic>
        <p:nvPicPr>
          <p:cNvPr id="24579" name="Picture 3" descr="C:\Users\Admin\Desktop\11015195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3000372"/>
            <a:ext cx="3986234" cy="3521173"/>
          </a:xfrm>
          <a:prstGeom prst="rect">
            <a:avLst/>
          </a:prstGeom>
          <a:noFill/>
        </p:spPr>
      </p:pic>
      <p:pic>
        <p:nvPicPr>
          <p:cNvPr id="7" name="Picture 2" descr="C:\Users\Admin\Desktop\barszcz-bialy-z-sokiem-z-kapusty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1643050"/>
            <a:ext cx="4876800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/>
              <a:t>żurek z gotowaną szynką i kiełbasą</a:t>
            </a:r>
            <a:endParaRPr lang="pl-PL" dirty="0"/>
          </a:p>
        </p:txBody>
      </p:sp>
      <p:pic>
        <p:nvPicPr>
          <p:cNvPr id="25603" name="Picture 3" descr="C:\Users\Admin\Desktop\zurek-wielkanocny-z-kielba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36" y="3786190"/>
            <a:ext cx="5572164" cy="2916099"/>
          </a:xfrm>
          <a:prstGeom prst="rect">
            <a:avLst/>
          </a:prstGeom>
          <a:noFill/>
        </p:spPr>
      </p:pic>
      <p:pic>
        <p:nvPicPr>
          <p:cNvPr id="7" name="Picture 2" descr="C:\Users\Admin\Desktop\shutterstock_538139728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1643050"/>
            <a:ext cx="4876800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/>
              <a:t>„kwaśny klops” czyli zupa klopsikowa</a:t>
            </a:r>
            <a:endParaRPr lang="pl-PL" dirty="0"/>
          </a:p>
        </p:txBody>
      </p:sp>
      <p:pic>
        <p:nvPicPr>
          <p:cNvPr id="26626" name="Picture 2" descr="C:\Users\Admin\Desktop\140842c969855230e8bdcb56f73e0f7bf7826ea0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3" y="1643050"/>
            <a:ext cx="5500726" cy="4127018"/>
          </a:xfrm>
          <a:prstGeom prst="rect">
            <a:avLst/>
          </a:prstGeom>
          <a:noFill/>
        </p:spPr>
      </p:pic>
      <p:pic>
        <p:nvPicPr>
          <p:cNvPr id="26627" name="Picture 3" descr="C:\Users\Admin\Desktop\klopsowa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643182"/>
            <a:ext cx="4715967" cy="39386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000" b="1" dirty="0">
                <a:solidFill>
                  <a:srgbClr val="FF0000"/>
                </a:solidFill>
              </a:rPr>
              <a:t>SMAKI KUCHNI KUJAWSKIEJ</a:t>
            </a:r>
            <a:br>
              <a:rPr lang="pl-PL" sz="4000" b="1" dirty="0">
                <a:solidFill>
                  <a:srgbClr val="FF0000"/>
                </a:solidFill>
              </a:rPr>
            </a:br>
            <a:r>
              <a:rPr lang="pl-PL" sz="2800" dirty="0"/>
              <a:t> </a:t>
            </a:r>
            <a:r>
              <a:rPr lang="pl-PL" sz="2800" b="1" u="sng" dirty="0">
                <a:solidFill>
                  <a:srgbClr val="FF0000"/>
                </a:solidFill>
              </a:rPr>
              <a:t>Drugie dania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5463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/>
              <a:t>     </a:t>
            </a:r>
          </a:p>
          <a:p>
            <a:pPr>
              <a:buNone/>
            </a:pPr>
            <a:r>
              <a:rPr lang="pl-PL" sz="3100" b="1" dirty="0"/>
              <a:t>     Drugie dania Kujawiaków stanowiły przede wszystkim </a:t>
            </a:r>
            <a:r>
              <a:rPr lang="pl-PL" sz="3100" b="1" u="sng" dirty="0"/>
              <a:t>ryby.</a:t>
            </a:r>
            <a:r>
              <a:rPr lang="pl-PL" sz="3100" b="1" dirty="0"/>
              <a:t> Daniem w tym regionie jest </a:t>
            </a:r>
            <a:r>
              <a:rPr lang="pl-PL" sz="3100" b="1" u="sng" dirty="0"/>
              <a:t>ryba po </a:t>
            </a:r>
            <a:r>
              <a:rPr lang="pl-PL" sz="3100" b="1" u="sng" dirty="0" err="1"/>
              <a:t>toruńsku</a:t>
            </a:r>
            <a:r>
              <a:rPr lang="pl-PL" sz="3100" b="1" u="sng" dirty="0"/>
              <a:t> </a:t>
            </a:r>
            <a:r>
              <a:rPr lang="pl-PL" sz="3100" b="1" dirty="0"/>
              <a:t>– tradycyjnie przyrządzana w ciemnym piwie. Wyjątkowy smak tego dania zawdzięczamy dodatkom jak: piernik, migdały, rodzynki i przyprawy korzenne między innymi imbir. Kolejna potrawą są </a:t>
            </a:r>
            <a:r>
              <a:rPr lang="pl-PL" sz="3100" b="1" u="sng" dirty="0"/>
              <a:t>śledzie po </a:t>
            </a:r>
            <a:r>
              <a:rPr lang="pl-PL" sz="3100" b="1" u="sng" dirty="0" err="1"/>
              <a:t>kujawsku</a:t>
            </a:r>
            <a:r>
              <a:rPr lang="pl-PL" sz="3100" b="1" dirty="0"/>
              <a:t>. Przyrządzane były z cebulą, jajem i bułką tartą. Codzienne posiłki zawierały </a:t>
            </a:r>
            <a:r>
              <a:rPr lang="pl-PL" sz="3100" b="1" u="sng" dirty="0"/>
              <a:t>potrawy z kaszy</a:t>
            </a:r>
            <a:r>
              <a:rPr lang="pl-PL" sz="3100" b="1" dirty="0"/>
              <a:t>. W tym regionie najchętniej jadano </a:t>
            </a:r>
            <a:r>
              <a:rPr lang="pl-PL" sz="3100" b="1" u="sng" dirty="0"/>
              <a:t>kaszę jaglaną i jęczmienną</a:t>
            </a:r>
            <a:r>
              <a:rPr lang="pl-PL" sz="3100" b="1" dirty="0"/>
              <a:t>. Przy większych okazjach, takich jak święta czy wesela, przyrządzano </a:t>
            </a:r>
            <a:r>
              <a:rPr lang="pl-PL" sz="3100" b="1" u="sng" dirty="0"/>
              <a:t>rosół z barana z gotowaną fasolą</a:t>
            </a:r>
            <a:r>
              <a:rPr lang="pl-PL" sz="3100" b="1" dirty="0"/>
              <a:t>, szynkę z kością, którą najpierw opiekało się na rożnie a następnie zaparzano.</a:t>
            </a: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400" b="1" dirty="0">
                <a:solidFill>
                  <a:srgbClr val="FF0000"/>
                </a:solidFill>
              </a:rPr>
              <a:t>SMAKI KUCHNI KUJAWSKIEJ</a:t>
            </a:r>
            <a:br>
              <a:rPr lang="pl-PL" sz="4400" b="1" dirty="0">
                <a:solidFill>
                  <a:srgbClr val="FF0000"/>
                </a:solidFill>
              </a:rPr>
            </a:br>
            <a:r>
              <a:rPr lang="pl-PL" sz="3200" dirty="0"/>
              <a:t> </a:t>
            </a:r>
            <a:r>
              <a:rPr lang="pl-PL" sz="3200" b="1" u="sng" dirty="0">
                <a:solidFill>
                  <a:srgbClr val="FF0000"/>
                </a:solidFill>
              </a:rPr>
              <a:t>Drugie dania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None/>
            </a:pPr>
            <a:r>
              <a:rPr lang="pl-PL" b="1" dirty="0">
                <a:hlinkClick r:id="rId2" tooltip="Gołąbki w sosie żurkowym"/>
              </a:rPr>
              <a:t>Gołąbki w sosie żurkowym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3" tooltip="Klapacze"/>
              </a:rPr>
              <a:t>Kujawskie </a:t>
            </a:r>
            <a:r>
              <a:rPr lang="pl-PL" b="1" dirty="0" err="1">
                <a:hlinkClick r:id="rId3" tooltip="Klapacze"/>
              </a:rPr>
              <a:t>klapacze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4" tooltip="Kluski ziemniaczane"/>
              </a:rPr>
              <a:t>Kluski ziemniaczane</a:t>
            </a:r>
            <a:endParaRPr lang="pl-PL" b="1" dirty="0"/>
          </a:p>
          <a:p>
            <a:pPr lvl="0">
              <a:buNone/>
            </a:pPr>
            <a:r>
              <a:rPr lang="pl-PL" b="1" dirty="0" err="1">
                <a:hlinkClick r:id="rId5" tooltip="Pirzok"/>
              </a:rPr>
              <a:t>Pirzok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6" tooltip="Ryba po toruńsku"/>
              </a:rPr>
              <a:t>Ryba po </a:t>
            </a:r>
            <a:r>
              <a:rPr lang="pl-PL" b="1" dirty="0" err="1">
                <a:hlinkClick r:id="rId6" tooltip="Ryba po toruńsku"/>
              </a:rPr>
              <a:t>toruńsku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7" tooltip="Śledzie po kujawsku"/>
              </a:rPr>
              <a:t>Śledzie po </a:t>
            </a:r>
            <a:r>
              <a:rPr lang="pl-PL" b="1" dirty="0" err="1">
                <a:hlinkClick r:id="rId7" tooltip="Śledzie po kujawsku"/>
              </a:rPr>
              <a:t>kujawsku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8" tooltip="Szczupak w soli"/>
              </a:rPr>
              <a:t>Szczupak w soli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9" tooltip="Gęś po kołudzku"/>
              </a:rPr>
              <a:t>Gęś po </a:t>
            </a:r>
            <a:r>
              <a:rPr lang="pl-PL" b="1" dirty="0" err="1">
                <a:hlinkClick r:id="rId9" tooltip="Gęś po kołudzku"/>
              </a:rPr>
              <a:t>kołudzku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10" tooltip="Gęsi smalec"/>
              </a:rPr>
              <a:t>Gęsi smalec</a:t>
            </a:r>
            <a:endParaRPr lang="pl-PL" b="1" dirty="0"/>
          </a:p>
          <a:p>
            <a:endParaRPr lang="pl-PL" dirty="0"/>
          </a:p>
        </p:txBody>
      </p:sp>
      <p:pic>
        <p:nvPicPr>
          <p:cNvPr id="33795" name="Picture 3" descr="C:\Users\Admin\Desktop\pol_pl_Maxwell-Williams-Cashmere-Villa-Talerz-obiadowy-z-rantem-68203_1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14942" y="2714620"/>
            <a:ext cx="3563918" cy="35639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400" b="1" u="sng" dirty="0"/>
              <a:t>ryba po </a:t>
            </a:r>
            <a:r>
              <a:rPr lang="pl-PL" sz="4400" b="1" u="sng" dirty="0" err="1"/>
              <a:t>toruńsku</a:t>
            </a:r>
            <a:endParaRPr lang="pl-PL" dirty="0"/>
          </a:p>
        </p:txBody>
      </p:sp>
      <p:pic>
        <p:nvPicPr>
          <p:cNvPr id="27650" name="Picture 2" descr="C:\Users\Admin\Desktop\ThinkstockPhotos-1009839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857364"/>
            <a:ext cx="4143404" cy="3107553"/>
          </a:xfrm>
          <a:prstGeom prst="rect">
            <a:avLst/>
          </a:prstGeom>
          <a:noFill/>
        </p:spPr>
      </p:pic>
      <p:pic>
        <p:nvPicPr>
          <p:cNvPr id="27651" name="Picture 3" descr="C:\Users\Admin\Desktop\unnamed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1640" y="3643314"/>
            <a:ext cx="4200428" cy="30108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400" b="1" dirty="0"/>
              <a:t>śledzie po </a:t>
            </a:r>
            <a:r>
              <a:rPr lang="pl-PL" sz="4400" b="1" dirty="0" err="1"/>
              <a:t>kujawsku</a:t>
            </a:r>
            <a:endParaRPr lang="pl-PL" dirty="0"/>
          </a:p>
        </p:txBody>
      </p:sp>
      <p:pic>
        <p:nvPicPr>
          <p:cNvPr id="28674" name="Picture 2" descr="C:\Users\Admin\Desktop\sledz-po-kujawsku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4876800" cy="3657600"/>
          </a:xfrm>
          <a:prstGeom prst="rect">
            <a:avLst/>
          </a:prstGeom>
          <a:noFill/>
        </p:spPr>
      </p:pic>
      <p:pic>
        <p:nvPicPr>
          <p:cNvPr id="28682" name="Picture 10" descr="Dania i potrawy ze śledzi | Przepisy.p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500438"/>
            <a:ext cx="4762500" cy="3171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490"/>
          </a:xfrm>
        </p:spPr>
        <p:txBody>
          <a:bodyPr>
            <a:normAutofit fontScale="90000"/>
          </a:bodyPr>
          <a:lstStyle/>
          <a:p>
            <a:pPr lvl="0" algn="ctr"/>
            <a:br>
              <a:rPr lang="pl-PL" b="1" dirty="0"/>
            </a:br>
            <a:r>
              <a:rPr lang="pl-PL" b="1" dirty="0"/>
              <a:t>kluski ziemniaczane</a:t>
            </a:r>
            <a:br>
              <a:rPr lang="pl-PL" b="1" dirty="0"/>
            </a:br>
            <a:endParaRPr lang="pl-PL" dirty="0"/>
          </a:p>
        </p:txBody>
      </p:sp>
      <p:pic>
        <p:nvPicPr>
          <p:cNvPr id="1026" name="Picture 2" descr="C:\Users\Admin\Desktop\0b16d2911b0d0493105a8004ca335a45993bac1e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57298"/>
            <a:ext cx="6760340" cy="5072066"/>
          </a:xfrm>
          <a:prstGeom prst="rect">
            <a:avLst/>
          </a:prstGeom>
          <a:noFill/>
        </p:spPr>
      </p:pic>
      <p:pic>
        <p:nvPicPr>
          <p:cNvPr id="1027" name="Picture 3" descr="C:\Users\Admin\Desktop\3157a2351206781e5f6f1381b1e6c39fe9c2732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796" y="3143248"/>
            <a:ext cx="4457873" cy="3344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pl-PL" b="1" dirty="0"/>
              <a:t>Gołąbki w sosie żurkowym</a:t>
            </a:r>
          </a:p>
        </p:txBody>
      </p:sp>
      <p:pic>
        <p:nvPicPr>
          <p:cNvPr id="2050" name="Picture 2" descr="C:\Users\Admin\Desktop\01df74c1a08ad89a88b92eb13787778ab005748e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85926"/>
            <a:ext cx="4400550" cy="3333750"/>
          </a:xfrm>
          <a:prstGeom prst="rect">
            <a:avLst/>
          </a:prstGeom>
          <a:noFill/>
        </p:spPr>
      </p:pic>
      <p:pic>
        <p:nvPicPr>
          <p:cNvPr id="2051" name="Picture 3" descr="C:\Users\Admin\Desktop\golabki-z-mlodej-kapusty-w-sosie-wlasnym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357562"/>
            <a:ext cx="4400550" cy="333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04052"/>
          </a:xfrm>
        </p:spPr>
        <p:txBody>
          <a:bodyPr>
            <a:normAutofit fontScale="90000"/>
          </a:bodyPr>
          <a:lstStyle/>
          <a:p>
            <a:pPr lvl="0" algn="ctr"/>
            <a:br>
              <a:rPr lang="pl-PL" b="1" dirty="0"/>
            </a:br>
            <a:r>
              <a:rPr lang="pl-PL" b="1" dirty="0"/>
              <a:t>kujawskie </a:t>
            </a:r>
            <a:r>
              <a:rPr lang="pl-PL" b="1" dirty="0" err="1"/>
              <a:t>klapacze</a:t>
            </a:r>
            <a:br>
              <a:rPr lang="pl-PL" b="1" dirty="0"/>
            </a:br>
            <a:endParaRPr lang="pl-PL" dirty="0"/>
          </a:p>
        </p:txBody>
      </p:sp>
      <p:pic>
        <p:nvPicPr>
          <p:cNvPr id="3074" name="Picture 2" descr="C:\Users\Admin\Desktop\unnamed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285860"/>
            <a:ext cx="7165524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04118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400" b="1" dirty="0">
                <a:solidFill>
                  <a:srgbClr val="FF0000"/>
                </a:solidFill>
              </a:rPr>
              <a:t>SMAKI KUCHNI KUJAWSKIEJ </a:t>
            </a:r>
            <a:br>
              <a:rPr lang="pl-PL" b="1" dirty="0"/>
            </a:br>
            <a:r>
              <a:rPr lang="pl-PL" b="1" u="sng" dirty="0">
                <a:solidFill>
                  <a:srgbClr val="FF0000"/>
                </a:solidFill>
              </a:rPr>
              <a:t>Desery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811758"/>
          </a:xfrm>
        </p:spPr>
        <p:txBody>
          <a:bodyPr>
            <a:normAutofit fontScale="77500" lnSpcReduction="20000"/>
          </a:bodyPr>
          <a:lstStyle/>
          <a:p>
            <a:pPr fontAlgn="base">
              <a:buNone/>
            </a:pPr>
            <a:r>
              <a:rPr lang="pl-PL" b="1" dirty="0"/>
              <a:t>    </a:t>
            </a:r>
            <a:r>
              <a:rPr lang="pl-PL" sz="3100" b="1" dirty="0"/>
              <a:t>Słodkością Kujaw są  </a:t>
            </a:r>
            <a:r>
              <a:rPr lang="pl-PL" sz="3100" b="1" dirty="0">
                <a:hlinkClick r:id="rId2"/>
              </a:rPr>
              <a:t>toruńskie pierniki</a:t>
            </a:r>
            <a:r>
              <a:rPr lang="pl-PL" sz="3100" b="1" dirty="0"/>
              <a:t>. Tradycja wypiekania tych korzennych ciasteczek sięga 700 lat wstecz, kiedy to według legendy po raz pierwszy upiekła je córka piekarza, Katarzyna, z okazji przyjazdu króla do Torunia. Przepis na te miodowe ciastka miały jej podpowiedzieć… same pszczoły! Dlatego też dziś niektóre pierniki nazywamy Katarzynkami. Odwiedzając Kujawy w czerwcu warto wybrać się na toruńskie Święto Piernika, które odbywa się tu rokrocznie od 2002 roku.</a:t>
            </a:r>
          </a:p>
          <a:p>
            <a:pPr fontAlgn="base"/>
            <a:r>
              <a:rPr lang="pl-PL" sz="3100" b="1" dirty="0"/>
              <a:t>Innym bardzo znanym kujawskim wypiekiem są  </a:t>
            </a:r>
            <a:r>
              <a:rPr lang="pl-PL" sz="3100" b="1" u="sng" dirty="0"/>
              <a:t>rogaliki barcińskie</a:t>
            </a:r>
            <a:r>
              <a:rPr lang="pl-PL" sz="3100" b="1" dirty="0"/>
              <a:t> z migdałowym nadzieniem, które konkurują z rogalami </a:t>
            </a:r>
            <a:r>
              <a:rPr lang="pl-PL" sz="3100" b="1" dirty="0" err="1"/>
              <a:t>marcińskimi</a:t>
            </a:r>
            <a:r>
              <a:rPr lang="pl-PL" sz="3100" b="1" dirty="0"/>
              <a:t>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000" b="1" dirty="0">
                <a:solidFill>
                  <a:srgbClr val="FF0000"/>
                </a:solidFill>
              </a:rPr>
              <a:t>SMAKI KUCHNI KUJAWSKIEJ </a:t>
            </a:r>
            <a:br>
              <a:rPr lang="pl-PL" b="1" dirty="0"/>
            </a:br>
            <a:r>
              <a:rPr lang="pl-PL" b="1" u="sng" dirty="0">
                <a:solidFill>
                  <a:srgbClr val="FF0000"/>
                </a:solidFill>
              </a:rPr>
              <a:t>Desery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pl-PL" b="1" dirty="0">
                <a:hlinkClick r:id="rId2" tooltip="Konfitura różana"/>
              </a:rPr>
              <a:t>Konfitura różana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3" tooltip="Kujawska legumina makowa"/>
              </a:rPr>
              <a:t>Kujawska legumina makowa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4" tooltip="Piernik toruński"/>
              </a:rPr>
              <a:t>Piernik toruński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5" tooltip="Powidła śliwkowe"/>
              </a:rPr>
              <a:t>Powidła śliwkowe</a:t>
            </a:r>
            <a:endParaRPr lang="pl-PL" b="1" dirty="0"/>
          </a:p>
          <a:p>
            <a:pPr lvl="0">
              <a:buNone/>
            </a:pPr>
            <a:r>
              <a:rPr lang="pl-PL" b="1" dirty="0">
                <a:hlinkClick r:id="rId6" tooltip="Rogaliki barcińskie"/>
              </a:rPr>
              <a:t>Rogaliki barcińskie</a:t>
            </a:r>
            <a:endParaRPr lang="pl-PL" b="1" dirty="0"/>
          </a:p>
          <a:p>
            <a:endParaRPr lang="pl-PL" dirty="0"/>
          </a:p>
        </p:txBody>
      </p:sp>
      <p:pic>
        <p:nvPicPr>
          <p:cNvPr id="34818" name="Picture 2" descr="C:\Users\Admin\Desktop\33467_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3286124"/>
            <a:ext cx="2989894" cy="29898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000" b="1" u="sng" dirty="0"/>
              <a:t>piernik toruński</a:t>
            </a:r>
            <a:endParaRPr lang="pl-PL" dirty="0"/>
          </a:p>
        </p:txBody>
      </p:sp>
      <p:pic>
        <p:nvPicPr>
          <p:cNvPr id="35842" name="Picture 2" descr="C:\Users\Admin\Desktop\2018-08-10_153389812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4876800" cy="2743200"/>
          </a:xfrm>
          <a:prstGeom prst="rect">
            <a:avLst/>
          </a:prstGeom>
          <a:noFill/>
        </p:spPr>
      </p:pic>
      <p:pic>
        <p:nvPicPr>
          <p:cNvPr id="35843" name="Picture 3" descr="C:\Users\Admin\Desktop\thumb_222630_600x350_0_0_cro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286124"/>
            <a:ext cx="5429256" cy="31670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pl-PL" b="1" dirty="0"/>
              <a:t>rogaliki barcińskie</a:t>
            </a:r>
            <a:br>
              <a:rPr lang="pl-PL" b="1" dirty="0"/>
            </a:br>
            <a:endParaRPr lang="pl-PL" dirty="0"/>
          </a:p>
        </p:txBody>
      </p:sp>
      <p:pic>
        <p:nvPicPr>
          <p:cNvPr id="4" name="Symbol zastępczy zawartości 3" descr="rogaliki barcińskie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71612"/>
            <a:ext cx="8001024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>
            <a:normAutofit fontScale="90000"/>
          </a:bodyPr>
          <a:lstStyle/>
          <a:p>
            <a:pPr lvl="0" algn="ctr"/>
            <a:r>
              <a:rPr lang="pl-PL" b="1"/>
              <a:t> </a:t>
            </a:r>
            <a:r>
              <a:rPr lang="pl-PL" b="1" dirty="0"/>
              <a:t>legumina makowa</a:t>
            </a:r>
            <a:br>
              <a:rPr lang="pl-PL" b="1" dirty="0"/>
            </a:br>
            <a:endParaRPr lang="pl-PL" dirty="0"/>
          </a:p>
        </p:txBody>
      </p:sp>
      <p:pic>
        <p:nvPicPr>
          <p:cNvPr id="37890" name="Picture 2" descr="C:\Users\Admin\Desktop\35fef72a82cb2e95056fe3a88ea28b2fbcd97c19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214422"/>
            <a:ext cx="7543080" cy="50260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400" b="1" dirty="0">
                <a:solidFill>
                  <a:srgbClr val="FF0000"/>
                </a:solidFill>
              </a:rPr>
              <a:t>SMAKI KUCHNI KUJAWSKIEJ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l-PL" sz="8000" b="1" dirty="0">
                <a:solidFill>
                  <a:schemeClr val="accent2"/>
                </a:solidFill>
              </a:rPr>
              <a:t>Dziękujemy za uwagę !!!!</a:t>
            </a:r>
          </a:p>
          <a:p>
            <a:pPr algn="ctr">
              <a:buFont typeface="Wingdings 2" pitchFamily="18" charset="2"/>
              <a:buNone/>
            </a:pPr>
            <a:r>
              <a:rPr lang="pl-PL" sz="2800" b="1" dirty="0">
                <a:solidFill>
                  <a:schemeClr val="bg1"/>
                </a:solidFill>
              </a:rPr>
              <a:t>Uczniowie z kl.1-2-3 Branżowej Szkoły </a:t>
            </a:r>
          </a:p>
          <a:p>
            <a:pPr algn="ctr">
              <a:buFont typeface="Wingdings 2" pitchFamily="18" charset="2"/>
              <a:buNone/>
            </a:pPr>
            <a:r>
              <a:rPr lang="pl-PL" sz="2800" b="1" dirty="0">
                <a:solidFill>
                  <a:schemeClr val="bg1"/>
                </a:solidFill>
              </a:rPr>
              <a:t>I Stopnia pod kierunkiem </a:t>
            </a:r>
            <a:r>
              <a:rPr lang="pl-PL" sz="2800" b="1" dirty="0" err="1">
                <a:solidFill>
                  <a:schemeClr val="bg1"/>
                </a:solidFill>
              </a:rPr>
              <a:t>p.Bożeny</a:t>
            </a:r>
            <a:r>
              <a:rPr lang="pl-PL" sz="2800" b="1" dirty="0">
                <a:solidFill>
                  <a:schemeClr val="bg1"/>
                </a:solidFill>
              </a:rPr>
              <a:t> Mróz</a:t>
            </a:r>
            <a:endParaRPr lang="pl-PL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230</TotalTime>
  <Words>671</Words>
  <Application>Microsoft Office PowerPoint</Application>
  <PresentationFormat>Pokaz na ekranie (4:3)</PresentationFormat>
  <Paragraphs>84</Paragraphs>
  <Slides>27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32" baseType="lpstr">
      <vt:lpstr>Calibri</vt:lpstr>
      <vt:lpstr>Century Gothic</vt:lpstr>
      <vt:lpstr>Verdana</vt:lpstr>
      <vt:lpstr>Wingdings 2</vt:lpstr>
      <vt:lpstr>Energetyczny</vt:lpstr>
      <vt:lpstr> SMAKI KUCHNI KUJAWSKIEJ </vt:lpstr>
      <vt:lpstr>Prezentacja programu PowerPoint</vt:lpstr>
      <vt:lpstr>Prezentacja programu PowerPoint</vt:lpstr>
      <vt:lpstr>MIASTA KUJAW</vt:lpstr>
      <vt:lpstr>Prezentacja programu PowerPoint</vt:lpstr>
      <vt:lpstr>   </vt:lpstr>
      <vt:lpstr>Prezentacja programu PowerPoint</vt:lpstr>
      <vt:lpstr> SMAKI KUCHNI KUJAWSKIEJ </vt:lpstr>
      <vt:lpstr>SMAKI KUCHNI KUJAWSKIEJ</vt:lpstr>
      <vt:lpstr> SMAKI KUCHNI KUJAWSKIEJ ZUPY </vt:lpstr>
      <vt:lpstr>czernina z golcami -  zupa z kaczej krwi </vt:lpstr>
      <vt:lpstr>barszcz biały z sokiem z kiszonej kapusty</vt:lpstr>
      <vt:lpstr>żurek z gotowaną szynką i kiełbasą</vt:lpstr>
      <vt:lpstr>„kwaśny klops” czyli zupa klopsikowa</vt:lpstr>
      <vt:lpstr>SMAKI KUCHNI KUJAWSKIEJ  Drugie dania </vt:lpstr>
      <vt:lpstr>SMAKI KUCHNI KUJAWSKIEJ  Drugie dania </vt:lpstr>
      <vt:lpstr>ryba po toruńsku</vt:lpstr>
      <vt:lpstr>śledzie po kujawsku</vt:lpstr>
      <vt:lpstr> kluski ziemniaczane </vt:lpstr>
      <vt:lpstr>Gołąbki w sosie żurkowym</vt:lpstr>
      <vt:lpstr> kujawskie klapacze </vt:lpstr>
      <vt:lpstr>SMAKI KUCHNI KUJAWSKIEJ  Desery</vt:lpstr>
      <vt:lpstr>SMAKI KUCHNI KUJAWSKIEJ  Desery</vt:lpstr>
      <vt:lpstr>piernik toruński</vt:lpstr>
      <vt:lpstr>rogaliki barcińskie </vt:lpstr>
      <vt:lpstr> legumina makowa </vt:lpstr>
      <vt:lpstr>SMAKI KUCHNI KUJAWSKIEJ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SMAKI KUCHNI KUJAWSKIEJ</dc:title>
  <dc:creator>Admin</dc:creator>
  <cp:lastModifiedBy>Magda Masny</cp:lastModifiedBy>
  <cp:revision>33</cp:revision>
  <dcterms:created xsi:type="dcterms:W3CDTF">2020-11-21T08:43:06Z</dcterms:created>
  <dcterms:modified xsi:type="dcterms:W3CDTF">2020-12-07T21:05:55Z</dcterms:modified>
</cp:coreProperties>
</file>