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5" r:id="rId9"/>
    <p:sldId id="262" r:id="rId10"/>
    <p:sldId id="263" r:id="rId1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-581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83F3D0CB-358C-4962-9FBD-084258C989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5E8D3F11-9033-4E35-8559-D302A2C4DB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xmlns="" id="{91E30370-4FD7-4B73-844C-5C2B7C7570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9E4D-72FF-455D-823F-004EB214E3AA}" type="datetimeFigureOut">
              <a:rPr lang="pl-PL" smtClean="0"/>
              <a:pPr/>
              <a:t>2017-11-21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xmlns="" id="{13682B3A-C677-4C20-A864-7CB738245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xmlns="" id="{3A688BE7-ECFC-4E4C-B90B-E6BECF890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3F716-992E-4333-AE6C-404C951597D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096142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C2619163-34F8-47D9-8335-C14CA5153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B06E01B3-7E45-49A4-AD21-067ED2596A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xmlns="" id="{D3D4C1A3-49F4-4EF7-9A21-583A78B92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9E4D-72FF-455D-823F-004EB214E3AA}" type="datetimeFigureOut">
              <a:rPr lang="pl-PL" smtClean="0"/>
              <a:pPr/>
              <a:t>2017-11-21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xmlns="" id="{31EB81D4-665A-4370-AE39-80127080C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xmlns="" id="{A76DEDC0-A674-4D83-B76E-19D2D740C1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3F716-992E-4333-AE6C-404C951597D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415604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86F65B7C-397F-42DA-9B00-C8421B4996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xmlns="" id="{2F37D7AB-F919-4C68-8C06-9CEBC12864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xmlns="" id="{E30EAB2D-74EB-459A-BF49-2F4B84E12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9E4D-72FF-455D-823F-004EB214E3AA}" type="datetimeFigureOut">
              <a:rPr lang="pl-PL" smtClean="0"/>
              <a:pPr/>
              <a:t>2017-11-21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xmlns="" id="{5DA29A19-2EAF-4AE3-9491-65BDFE935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xmlns="" id="{ADC09B66-7427-41FD-AD4D-19BB98E90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3F716-992E-4333-AE6C-404C951597D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04478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89998311-581E-42AB-8AB6-B9F3656CD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6D4BD61D-71AD-414C-8619-3819DFB34F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xmlns="" id="{95246C38-0FD5-4AE3-8809-1F4AC4B03E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xmlns="" id="{94B1C7EF-9237-45CA-8BBC-0586D58D2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9E4D-72FF-455D-823F-004EB214E3AA}" type="datetimeFigureOut">
              <a:rPr lang="pl-PL" smtClean="0"/>
              <a:pPr/>
              <a:t>2017-11-21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xmlns="" id="{0D6C374F-B260-4A0F-B2A7-0C50C4569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xmlns="" id="{F3F373B1-66B5-4395-B64F-66AE910D0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3F716-992E-4333-AE6C-404C951597D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51890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5A770AB5-C131-4B57-B4BA-F43500FCB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xmlns="" id="{78069924-79C8-419F-82B9-08D6F353B3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xmlns="" id="{BF98C53E-15F8-4CE9-81A7-30EBDD74C6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xmlns="" id="{149DD4EF-EDFB-4A2C-A597-0D74D796B4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xmlns="" id="{3E1B716C-6969-4991-9FB9-43CD0B0484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xmlns="" id="{F1C3E2DE-D6FB-48A7-8FA4-156D879F4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9E4D-72FF-455D-823F-004EB214E3AA}" type="datetimeFigureOut">
              <a:rPr lang="pl-PL" smtClean="0"/>
              <a:pPr/>
              <a:t>2017-11-21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xmlns="" id="{BDDEDDFC-D94F-4122-83A5-8CED466D2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xmlns="" id="{0570B3AE-5062-4B1D-86F3-9B147BAD3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3F716-992E-4333-AE6C-404C951597D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964838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F839EACC-B434-45A0-977E-F60AF4BD3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xmlns="" id="{96BA7502-3662-4463-8090-253F2218E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9E4D-72FF-455D-823F-004EB214E3AA}" type="datetimeFigureOut">
              <a:rPr lang="pl-PL" smtClean="0"/>
              <a:pPr/>
              <a:t>2017-11-21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xmlns="" id="{03925715-46F3-47B0-921B-29A036857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xmlns="" id="{B4B4DD87-F1FF-48E8-A8C7-14EDB09C5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3F716-992E-4333-AE6C-404C951597D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37404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xmlns="" id="{AF1B8FE3-B403-44D3-B943-99AC41A10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9E4D-72FF-455D-823F-004EB214E3AA}" type="datetimeFigureOut">
              <a:rPr lang="pl-PL" smtClean="0"/>
              <a:pPr/>
              <a:t>2017-11-21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xmlns="" id="{EBC33869-6601-43D5-BD28-F41C05B7E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xmlns="" id="{2B60CA09-2C9F-476E-9655-A90C042A5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3F716-992E-4333-AE6C-404C951597D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751505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3BFA84D-1D02-4E1E-8BE4-9CE81703F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97B02226-D594-487F-8906-D5FA5E4776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xmlns="" id="{63030A8C-F9DF-4074-9C04-5D5901705A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xmlns="" id="{C9C9C838-D2C6-452D-958F-BC50564E5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9E4D-72FF-455D-823F-004EB214E3AA}" type="datetimeFigureOut">
              <a:rPr lang="pl-PL" smtClean="0"/>
              <a:pPr/>
              <a:t>2017-11-21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xmlns="" id="{566A9BAC-2EB7-453D-AFB1-B5CE8F1B1D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xmlns="" id="{BA9CE0C7-69C0-4C5E-A106-10C13991C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3F716-992E-4333-AE6C-404C951597D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62978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A1946F55-8287-439A-BDBC-AF879AD66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xmlns="" id="{FC05F290-E89A-44EC-BC68-B4F9838E3D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xmlns="" id="{4D36693D-3A64-4E59-8EE5-0577DA0CB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xmlns="" id="{1AFA510D-4C9F-465F-9C01-6963B80F6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9E4D-72FF-455D-823F-004EB214E3AA}" type="datetimeFigureOut">
              <a:rPr lang="pl-PL" smtClean="0"/>
              <a:pPr/>
              <a:t>2017-11-21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xmlns="" id="{797AF2D0-F765-4ABC-95FA-435EC4A0F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xmlns="" id="{DFB6C221-35F6-44C0-AFB3-B676BEF87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3F716-992E-4333-AE6C-404C951597D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98897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BDD86393-233D-4439-AF6B-D58049298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xmlns="" id="{E0AC74D0-C140-4738-B628-709E709C04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xmlns="" id="{86B6ADA4-8249-446C-BDB5-D9E053851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9E4D-72FF-455D-823F-004EB214E3AA}" type="datetimeFigureOut">
              <a:rPr lang="pl-PL" smtClean="0"/>
              <a:pPr/>
              <a:t>2017-11-21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xmlns="" id="{5C638A55-318F-43B9-833F-B76CB9F04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xmlns="" id="{1C0F09FC-2569-44F9-9D47-13281AE15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3F716-992E-4333-AE6C-404C951597D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329593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xmlns="" id="{7DB0CFE1-E761-4D33-BA2C-67E0A1F4A5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xmlns="" id="{93B8A9E6-5C0C-43BE-8F8E-DABB0DA4AC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xmlns="" id="{48498E61-0AF1-4A9D-8E50-7CA51B448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9E4D-72FF-455D-823F-004EB214E3AA}" type="datetimeFigureOut">
              <a:rPr lang="pl-PL" smtClean="0"/>
              <a:pPr/>
              <a:t>2017-11-21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xmlns="" id="{17AC93E8-2C4E-4E52-A5ED-6331D906FB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xmlns="" id="{51AD0F10-1C34-4FF0-8233-A59F06D3B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3F716-992E-4333-AE6C-404C951597D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720604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xmlns="" id="{34D13877-977D-4702-AA48-27299C680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xmlns="" id="{9FA5EB62-6AAB-4537-BF7E-2829F9A6F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xmlns="" id="{82134906-2557-4CDD-BBE1-9651E6AF6B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FA9E4D-72FF-455D-823F-004EB214E3AA}" type="datetimeFigureOut">
              <a:rPr lang="pl-PL" smtClean="0"/>
              <a:pPr/>
              <a:t>2017-11-21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xmlns="" id="{0C8C4B17-2743-4DC7-A00C-E2FFD8A7FD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xmlns="" id="{3A953448-25BE-4508-943B-84A90AD906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3F716-992E-4333-AE6C-404C951597D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540371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xmlns="" id="{B558F58E-93BA-44A3-BCDA-585AFF2E4F3F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Obraz 4" descr="Znalezione obrazy dla zapytania moskole">
            <a:extLst>
              <a:ext uri="{FF2B5EF4-FFF2-40B4-BE49-F238E27FC236}">
                <a16:creationId xmlns:a16="http://schemas.microsoft.com/office/drawing/2014/main" xmlns="" id="{33AF06B7-80AC-4C74-A90B-719B4ED2A658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223" r="1" b="21144"/>
          <a:stretch/>
        </p:blipFill>
        <p:spPr bwMode="auto">
          <a:xfrm>
            <a:off x="5913123" y="10"/>
            <a:ext cx="6278877" cy="6857990"/>
          </a:xfrm>
          <a:custGeom>
            <a:avLst/>
            <a:gdLst>
              <a:gd name="connsiteX0" fmla="*/ 45571 w 6278877"/>
              <a:gd name="connsiteY0" fmla="*/ 0 h 6858000"/>
              <a:gd name="connsiteX1" fmla="*/ 6278877 w 6278877"/>
              <a:gd name="connsiteY1" fmla="*/ 0 h 6858000"/>
              <a:gd name="connsiteX2" fmla="*/ 6278877 w 6278877"/>
              <a:gd name="connsiteY2" fmla="*/ 6858000 h 6858000"/>
              <a:gd name="connsiteX3" fmla="*/ 3292307 w 6278877"/>
              <a:gd name="connsiteY3" fmla="*/ 6858000 h 6858000"/>
              <a:gd name="connsiteX4" fmla="*/ 3181525 w 6278877"/>
              <a:gd name="connsiteY4" fmla="*/ 6786980 h 6858000"/>
              <a:gd name="connsiteX5" fmla="*/ 0 w 6278877"/>
              <a:gd name="connsiteY5" fmla="*/ 803252 h 6858000"/>
              <a:gd name="connsiteX6" fmla="*/ 37255 w 6278877"/>
              <a:gd name="connsiteY6" fmla="*/ 6544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78877" h="6858000">
                <a:moveTo>
                  <a:pt x="45571" y="0"/>
                </a:moveTo>
                <a:lnTo>
                  <a:pt x="6278877" y="0"/>
                </a:lnTo>
                <a:lnTo>
                  <a:pt x="6278877" y="6858000"/>
                </a:lnTo>
                <a:lnTo>
                  <a:pt x="3292307" y="6858000"/>
                </a:lnTo>
                <a:lnTo>
                  <a:pt x="3181525" y="6786980"/>
                </a:lnTo>
                <a:cubicBezTo>
                  <a:pt x="1262020" y="5490189"/>
                  <a:pt x="0" y="3294101"/>
                  <a:pt x="0" y="803252"/>
                </a:cubicBezTo>
                <a:cubicBezTo>
                  <a:pt x="0" y="554167"/>
                  <a:pt x="12619" y="308030"/>
                  <a:pt x="37255" y="65445"/>
                </a:cubicBezTo>
                <a:close/>
              </a:path>
            </a:pathLst>
          </a:custGeom>
          <a:noFill/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xmlns="" id="{BCD0BBC1-A7D4-445D-98AC-95A6A45D8EBB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655320" y="2316480"/>
            <a:ext cx="493776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ytuł 1">
            <a:extLst>
              <a:ext uri="{FF2B5EF4-FFF2-40B4-BE49-F238E27FC236}">
                <a16:creationId xmlns:a16="http://schemas.microsoft.com/office/drawing/2014/main" xmlns="" id="{37CB0623-7D47-4A7B-BE1C-23B476E18A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5320" y="2631125"/>
            <a:ext cx="5667988" cy="3397711"/>
          </a:xfrm>
        </p:spPr>
        <p:txBody>
          <a:bodyPr anchor="t">
            <a:normAutofit/>
          </a:bodyPr>
          <a:lstStyle/>
          <a:p>
            <a:pPr>
              <a:spcAft>
                <a:spcPts val="0"/>
              </a:spcAft>
            </a:pPr>
            <a:r>
              <a:rPr lang="pl-PL" sz="72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Moskole</a:t>
            </a:r>
            <a:r>
              <a:rPr lang="pl-PL" sz="7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br>
              <a:rPr lang="pl-PL" sz="7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7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czyli placki </a:t>
            </a:r>
            <a:br>
              <a:rPr lang="pl-PL" sz="7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7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 góralsku</a:t>
            </a:r>
            <a:endParaRPr lang="pl-PL" sz="7200" dirty="0">
              <a:solidFill>
                <a:srgbClr val="C00000"/>
              </a:solidFill>
            </a:endParaRP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A1AFF07B-3F9D-4886-A719-596A9CDBC4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5320" y="487049"/>
            <a:ext cx="4983480" cy="1500608"/>
          </a:xfrm>
          <a:blipFill>
            <a:blip r:embed="rId3"/>
            <a:tile tx="0" ty="0" sx="100000" sy="100000" flip="none" algn="tl"/>
          </a:blipFill>
        </p:spPr>
        <p:txBody>
          <a:bodyPr anchor="b">
            <a:noAutofit/>
          </a:bodyPr>
          <a:lstStyle/>
          <a:p>
            <a:r>
              <a:rPr lang="pl-PL" sz="3200" b="1" dirty="0">
                <a:solidFill>
                  <a:srgbClr val="C00000"/>
                </a:solidFill>
              </a:rPr>
              <a:t>Wykonanie: </a:t>
            </a:r>
          </a:p>
          <a:p>
            <a:r>
              <a:rPr lang="pl-PL" sz="3200" b="1" dirty="0">
                <a:solidFill>
                  <a:srgbClr val="C00000"/>
                </a:solidFill>
              </a:rPr>
              <a:t>Sandra Radziszewska</a:t>
            </a:r>
          </a:p>
        </p:txBody>
      </p:sp>
    </p:spTree>
    <p:extLst>
      <p:ext uri="{BB962C8B-B14F-4D97-AF65-F5344CB8AC3E}">
        <p14:creationId xmlns:p14="http://schemas.microsoft.com/office/powerpoint/2010/main" xmlns="" val="29568694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xmlns="" id="{9166FBC0-13F0-4B03-87C5-10873C0423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418" t="-1" r="15321" b="4"/>
          <a:stretch/>
        </p:blipFill>
        <p:spPr>
          <a:xfrm>
            <a:off x="8672956" y="1060040"/>
            <a:ext cx="3281594" cy="4737919"/>
          </a:xfrm>
          <a:prstGeom prst="rect">
            <a:avLst/>
          </a:prstGeom>
          <a:effectLst/>
        </p:spPr>
      </p:pic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51256637-692F-4F4F-B75E-1C28CF8897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457200"/>
            <a:ext cx="8024026" cy="5766619"/>
          </a:xfrm>
        </p:spPr>
        <p:txBody>
          <a:bodyPr>
            <a:normAutofit/>
          </a:bodyPr>
          <a:lstStyle/>
          <a:p>
            <a:r>
              <a:rPr lang="pl-PL" sz="3200" dirty="0" err="1"/>
              <a:t>Moskole</a:t>
            </a:r>
            <a:r>
              <a:rPr lang="pl-PL" sz="3200" dirty="0"/>
              <a:t> – placki pieczone na blasze, potrawa regionalnej kuchni podhalańskiej.</a:t>
            </a:r>
          </a:p>
          <a:p>
            <a:r>
              <a:rPr lang="pl-PL" sz="3200" dirty="0"/>
              <a:t>W kuchni góralskiej </a:t>
            </a:r>
            <a:r>
              <a:rPr lang="pl-PL" sz="3200" dirty="0" err="1"/>
              <a:t>moskole</a:t>
            </a:r>
            <a:r>
              <a:rPr lang="pl-PL" sz="3200" dirty="0"/>
              <a:t> na kuchennej blasze powszechnie pieczone były do lat 60. ubiegłego stulecia. W wielu góralskich domach nadal używa się metody pieczenia tych placków na rozgrzanych blachach pieca kuchennego. </a:t>
            </a:r>
          </a:p>
          <a:p>
            <a:r>
              <a:rPr lang="pl-PL" sz="3200" dirty="0"/>
              <a:t>Wielu górali twierdzi, że „</a:t>
            </a:r>
            <a:r>
              <a:rPr lang="pl-PL" sz="3200" dirty="0" err="1"/>
              <a:t>Ik</a:t>
            </a:r>
            <a:r>
              <a:rPr lang="pl-PL" sz="3200" dirty="0"/>
              <a:t> </a:t>
            </a:r>
            <a:r>
              <a:rPr lang="pl-PL" sz="3200" dirty="0" err="1"/>
              <a:t>smacek</a:t>
            </a:r>
            <a:r>
              <a:rPr lang="pl-PL" sz="3200" dirty="0"/>
              <a:t> jest </a:t>
            </a:r>
            <a:r>
              <a:rPr lang="pl-PL" sz="3200" dirty="0" err="1"/>
              <a:t>wtej</a:t>
            </a:r>
            <a:r>
              <a:rPr lang="pl-PL" sz="3200" dirty="0"/>
              <a:t> </a:t>
            </a:r>
            <a:r>
              <a:rPr lang="pl-PL" sz="3200" dirty="0" err="1"/>
              <a:t>inksy</a:t>
            </a:r>
            <a:r>
              <a:rPr lang="pl-PL" sz="3200" dirty="0"/>
              <a:t> i </a:t>
            </a:r>
            <a:r>
              <a:rPr lang="pl-PL" sz="3200" dirty="0" err="1"/>
              <a:t>grzecniy</a:t>
            </a:r>
            <a:r>
              <a:rPr lang="pl-PL" sz="3200" dirty="0"/>
              <a:t> </a:t>
            </a:r>
            <a:r>
              <a:rPr lang="pl-PL" sz="3200" dirty="0" err="1"/>
              <a:t>łoskoce</a:t>
            </a:r>
            <a:r>
              <a:rPr lang="pl-PL" sz="3200" dirty="0"/>
              <a:t> </a:t>
            </a:r>
            <a:r>
              <a:rPr lang="pl-PL" sz="3200" dirty="0" err="1"/>
              <a:t>gymbe</a:t>
            </a:r>
            <a:r>
              <a:rPr lang="pl-PL" sz="3200" dirty="0"/>
              <a:t>, bo dobrze wyklepany </a:t>
            </a:r>
            <a:r>
              <a:rPr lang="pl-PL" sz="3200" dirty="0" err="1"/>
              <a:t>moskol</a:t>
            </a:r>
            <a:r>
              <a:rPr lang="pl-PL" sz="3200" dirty="0"/>
              <a:t> </a:t>
            </a:r>
            <a:r>
              <a:rPr lang="pl-PL" sz="3200" dirty="0" err="1"/>
              <a:t>mo</a:t>
            </a:r>
            <a:r>
              <a:rPr lang="pl-PL" sz="3200" dirty="0"/>
              <a:t> </a:t>
            </a:r>
            <a:r>
              <a:rPr lang="pl-PL" sz="3200" dirty="0" err="1"/>
              <a:t>siy</a:t>
            </a:r>
            <a:r>
              <a:rPr lang="pl-PL" sz="3200" dirty="0"/>
              <a:t> </a:t>
            </a:r>
            <a:r>
              <a:rPr lang="pl-PL" sz="3200" dirty="0" err="1"/>
              <a:t>wysusyć</a:t>
            </a:r>
            <a:r>
              <a:rPr lang="pl-PL" sz="3200" dirty="0"/>
              <a:t>, a nie </a:t>
            </a:r>
            <a:r>
              <a:rPr lang="pl-PL" sz="3200" dirty="0" err="1"/>
              <a:t>upiyc</a:t>
            </a:r>
            <a:r>
              <a:rPr lang="pl-PL" sz="3200" dirty="0"/>
              <a:t>.”</a:t>
            </a:r>
          </a:p>
          <a:p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xmlns="" val="14735989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9D0D912B-63D3-48D6-ADE7-0CC3D52D9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lnSpc>
                <a:spcPct val="107000"/>
              </a:lnSpc>
              <a:spcBef>
                <a:spcPts val="1000"/>
              </a:spcBef>
            </a:pPr>
            <a:r>
              <a:rPr lang="pl-PL" sz="4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Ciekawostka</a:t>
            </a:r>
            <a:endParaRPr lang="pl-PL" sz="4800" dirty="0">
              <a:solidFill>
                <a:srgbClr val="C00000"/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0FA8955A-45AD-4EDF-ADA5-D279EABFBE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pl-PL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pl-PL" sz="4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moskolu</a:t>
            </a:r>
            <a:r>
              <a:rPr lang="pl-PL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owsianym ułożono przyśpiewkę.</a:t>
            </a:r>
            <a:endParaRPr lang="pl-PL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pl-PL" sz="4800" i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Moskolicku</a:t>
            </a:r>
            <a:r>
              <a:rPr lang="pl-PL" sz="4800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800" i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łowsiany</a:t>
            </a:r>
            <a:r>
              <a:rPr lang="pl-PL" sz="4800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na </a:t>
            </a:r>
            <a:r>
              <a:rPr lang="pl-PL" sz="4800" i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blasce</a:t>
            </a:r>
            <a:r>
              <a:rPr lang="pl-PL" sz="4800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800" i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piecony</a:t>
            </a:r>
            <a:r>
              <a:rPr lang="pl-PL" sz="4800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4800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4800" i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jesceś</a:t>
            </a:r>
            <a:r>
              <a:rPr lang="pl-PL" sz="4800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nie </a:t>
            </a:r>
            <a:r>
              <a:rPr lang="pl-PL" sz="4800" i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upiecony</a:t>
            </a:r>
            <a:r>
              <a:rPr lang="pl-PL" sz="4800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4800" i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juzześ</a:t>
            </a:r>
            <a:r>
              <a:rPr lang="pl-PL" sz="4800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800" i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łobrymbiony</a:t>
            </a:r>
            <a:r>
              <a:rPr lang="pl-PL" sz="4800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48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954065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xmlns="" id="{559AE206-7EBA-4D33-8BC9-9D8158553F0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9E8E38ED-369A-44C2-B635-0BED0E48A6E8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7800392" y="4525347"/>
            <a:ext cx="0" cy="1737360"/>
          </a:xfrm>
          <a:prstGeom prst="line">
            <a:avLst/>
          </a:prstGeom>
          <a:ln w="19050" cap="sq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B672F332-AF08-46C6-94F0-77684310D7B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395001" y="2466604"/>
            <a:ext cx="962395" cy="962395"/>
          </a:xfrm>
          <a:prstGeom prst="ellipse">
            <a:avLst/>
          </a:prstGeom>
          <a:solidFill>
            <a:srgbClr val="5C4D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34244EF8-D73A-40E1-BE73-D46E6B4B04E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5125829" y="2327988"/>
            <a:ext cx="293695" cy="293695"/>
          </a:xfrm>
          <a:prstGeom prst="ellipse">
            <a:avLst/>
          </a:prstGeom>
          <a:solidFill>
            <a:srgbClr val="B0A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6437D937-A7F1-4011-92B4-328E5BE1B166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588567" y="620480"/>
            <a:ext cx="2243800" cy="224379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braz 3" descr="Podobny obraz">
            <a:extLst>
              <a:ext uri="{FF2B5EF4-FFF2-40B4-BE49-F238E27FC236}">
                <a16:creationId xmlns:a16="http://schemas.microsoft.com/office/drawing/2014/main" xmlns="" id="{A6822C05-1B67-49BC-83EB-3096EB1FD3B3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64" r="306" b="-1"/>
          <a:stretch/>
        </p:blipFill>
        <p:spPr bwMode="auto">
          <a:xfrm>
            <a:off x="6492113" y="10"/>
            <a:ext cx="5699887" cy="4059234"/>
          </a:xfrm>
          <a:custGeom>
            <a:avLst/>
            <a:gdLst>
              <a:gd name="connsiteX0" fmla="*/ 0 w 5699887"/>
              <a:gd name="connsiteY0" fmla="*/ 0 h 4059244"/>
              <a:gd name="connsiteX1" fmla="*/ 5699887 w 5699887"/>
              <a:gd name="connsiteY1" fmla="*/ 0 h 4059244"/>
              <a:gd name="connsiteX2" fmla="*/ 5699887 w 5699887"/>
              <a:gd name="connsiteY2" fmla="*/ 3944096 h 4059244"/>
              <a:gd name="connsiteX3" fmla="*/ 5525775 w 5699887"/>
              <a:gd name="connsiteY3" fmla="*/ 3980429 h 4059244"/>
              <a:gd name="connsiteX4" fmla="*/ 4663256 w 5699887"/>
              <a:gd name="connsiteY4" fmla="*/ 4059244 h 4059244"/>
              <a:gd name="connsiteX5" fmla="*/ 8566 w 5699887"/>
              <a:gd name="connsiteY5" fmla="*/ 67422 h 40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99887" h="4059244">
                <a:moveTo>
                  <a:pt x="0" y="0"/>
                </a:moveTo>
                <a:lnTo>
                  <a:pt x="5699887" y="0"/>
                </a:lnTo>
                <a:lnTo>
                  <a:pt x="5699887" y="3944096"/>
                </a:lnTo>
                <a:lnTo>
                  <a:pt x="5525775" y="3980429"/>
                </a:lnTo>
                <a:cubicBezTo>
                  <a:pt x="5246154" y="4032190"/>
                  <a:pt x="4957865" y="4059244"/>
                  <a:pt x="4663256" y="4059244"/>
                </a:cubicBezTo>
                <a:cubicBezTo>
                  <a:pt x="2306390" y="4059244"/>
                  <a:pt x="353936" y="2327747"/>
                  <a:pt x="8566" y="67422"/>
                </a:cubicBezTo>
                <a:close/>
              </a:path>
            </a:pathLst>
          </a:custGeom>
          <a:noFill/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B87E6A3-01E9-4401-90B5-D51520ABCD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7717" y="4501554"/>
            <a:ext cx="3029300" cy="110643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6000" b="1" i="1" dirty="0" err="1"/>
              <a:t>Składniki</a:t>
            </a:r>
            <a:r>
              <a:rPr lang="en-US" sz="6000" b="1" i="1" dirty="0"/>
              <a:t>:</a:t>
            </a:r>
            <a:endParaRPr lang="en-US" sz="6000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29190C3F-6D2E-4DE8-9303-BD010B435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11837" y="4219083"/>
            <a:ext cx="3211288" cy="2043624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r>
              <a:rPr lang="en-US" sz="3200" b="1" i="1" dirty="0"/>
              <a:t>- </a:t>
            </a:r>
            <a:r>
              <a:rPr lang="en-US" sz="3200" dirty="0"/>
              <a:t>1 kg </a:t>
            </a:r>
            <a:r>
              <a:rPr lang="en-US" sz="3200" dirty="0" err="1"/>
              <a:t>ziemniaków</a:t>
            </a:r>
            <a:r>
              <a:rPr lang="en-US" sz="3200" dirty="0"/>
              <a:t> </a:t>
            </a:r>
            <a:br>
              <a:rPr lang="en-US" sz="3200" dirty="0"/>
            </a:br>
            <a:r>
              <a:rPr lang="en-US" sz="3200" dirty="0"/>
              <a:t>- 0,5 kg </a:t>
            </a:r>
            <a:r>
              <a:rPr lang="en-US" sz="3200" dirty="0" err="1"/>
              <a:t>mąki</a:t>
            </a:r>
            <a:r>
              <a:rPr lang="en-US" sz="3200" dirty="0"/>
              <a:t> </a:t>
            </a:r>
            <a:r>
              <a:rPr lang="en-US" sz="3200" dirty="0" err="1"/>
              <a:t>pszennej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/>
              <a:t>- </a:t>
            </a:r>
            <a:r>
              <a:rPr lang="en-US" sz="3200" dirty="0" err="1"/>
              <a:t>szczypta</a:t>
            </a:r>
            <a:r>
              <a:rPr lang="en-US" sz="3200" dirty="0"/>
              <a:t> soli</a:t>
            </a:r>
            <a:br>
              <a:rPr lang="en-US" sz="3200" dirty="0"/>
            </a:br>
            <a:r>
              <a:rPr lang="en-US" sz="3200" dirty="0"/>
              <a:t>- 1 </a:t>
            </a:r>
            <a:r>
              <a:rPr lang="en-US" sz="3200" dirty="0" err="1"/>
              <a:t>jajko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/>
              <a:t> - </a:t>
            </a:r>
            <a:r>
              <a:rPr lang="en-US" sz="3200" dirty="0" err="1"/>
              <a:t>sos</a:t>
            </a:r>
            <a:r>
              <a:rPr lang="en-US" sz="3200" dirty="0"/>
              <a:t> </a:t>
            </a:r>
            <a:r>
              <a:rPr lang="en-US" sz="3200" dirty="0" err="1"/>
              <a:t>czosnkowy</a:t>
            </a:r>
            <a:r>
              <a:rPr lang="en-US" sz="3200" dirty="0"/>
              <a:t> </a:t>
            </a:r>
            <a:r>
              <a:rPr lang="en-US" sz="3200" dirty="0" err="1"/>
              <a:t>lub</a:t>
            </a:r>
            <a:r>
              <a:rPr lang="en-US" sz="3200" dirty="0"/>
              <a:t> </a:t>
            </a:r>
            <a:r>
              <a:rPr lang="en-US" sz="3200" dirty="0" err="1"/>
              <a:t>bryndza</a:t>
            </a:r>
            <a:r>
              <a:rPr lang="en-US" sz="3200" dirty="0"/>
              <a:t> </a:t>
            </a:r>
            <a:br>
              <a:rPr lang="en-US" sz="3200" dirty="0"/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34579106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EE4FF349-0F3F-456D-9573-5110FFF9F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315346" cy="1060719"/>
          </a:xfrm>
        </p:spPr>
        <p:txBody>
          <a:bodyPr>
            <a:normAutofit/>
          </a:bodyPr>
          <a:lstStyle/>
          <a:p>
            <a:r>
              <a:rPr lang="pl-PL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Wykonanie:</a:t>
            </a:r>
            <a:endParaRPr lang="pl-PL" dirty="0">
              <a:solidFill>
                <a:srgbClr val="C00000"/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16C9BF50-03AB-41C1-AD37-D8B0FAB119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8003" y="1257817"/>
            <a:ext cx="7038297" cy="135425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Ziemniaki ugotować i zemleć</a:t>
            </a:r>
          </a:p>
          <a:p>
            <a:pPr marL="0" indent="0">
              <a:buNone/>
            </a:pPr>
            <a:r>
              <a:rPr lang="pl-PL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lub zgnieść na gładką masę.</a:t>
            </a:r>
            <a:br>
              <a:rPr lang="pl-PL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pl-PL" sz="3600" b="1" dirty="0"/>
          </a:p>
        </p:txBody>
      </p:sp>
      <p:pic>
        <p:nvPicPr>
          <p:cNvPr id="11" name="Obraz 10" descr="Znalezione obrazy dla zapytania ziemniaki gotowane">
            <a:extLst>
              <a:ext uri="{FF2B5EF4-FFF2-40B4-BE49-F238E27FC236}">
                <a16:creationId xmlns:a16="http://schemas.microsoft.com/office/drawing/2014/main" xmlns="" id="{65DCDC12-17D1-4D17-841D-59D36FDBBAC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15940" y="2794953"/>
            <a:ext cx="5760720" cy="30968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0637471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zawartości 4" descr="Obraz zawierający stół, osoba, wewnątrz, ściana&#10;&#10;Opis wygenerowany przy bardzo wysokim poziomie pewności">
            <a:extLst>
              <a:ext uri="{FF2B5EF4-FFF2-40B4-BE49-F238E27FC236}">
                <a16:creationId xmlns:a16="http://schemas.microsoft.com/office/drawing/2014/main" xmlns="" id="{FC26D570-8A85-45DE-90CD-9C5EED3B8B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9125"/>
          <a:stretch/>
        </p:blipFill>
        <p:spPr>
          <a:xfrm>
            <a:off x="436099" y="351692"/>
            <a:ext cx="3539265" cy="4459459"/>
          </a:xfrm>
        </p:spPr>
      </p:pic>
      <p:pic>
        <p:nvPicPr>
          <p:cNvPr id="7" name="Obraz 6" descr="Obraz zawierający osoba, stół, ściana, siedzi&#10;&#10;Opis wygenerowany przy bardzo wysokim poziomie pewności">
            <a:extLst>
              <a:ext uri="{FF2B5EF4-FFF2-40B4-BE49-F238E27FC236}">
                <a16:creationId xmlns:a16="http://schemas.microsoft.com/office/drawing/2014/main" xmlns="" id="{4112BC41-B95D-4FDD-88CE-45912AEE25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5949"/>
          <a:stretch/>
        </p:blipFill>
        <p:spPr>
          <a:xfrm>
            <a:off x="4829194" y="2152357"/>
            <a:ext cx="3387444" cy="4459459"/>
          </a:xfrm>
          <a:prstGeom prst="rect">
            <a:avLst/>
          </a:prstGeom>
        </p:spPr>
      </p:pic>
      <p:pic>
        <p:nvPicPr>
          <p:cNvPr id="9" name="Obraz 8" descr="Obraz zawierający osoba, ściana, wewnątrz, stół&#10;&#10;Opis wygenerowany przy bardzo wysokim poziomie pewności">
            <a:extLst>
              <a:ext uri="{FF2B5EF4-FFF2-40B4-BE49-F238E27FC236}">
                <a16:creationId xmlns:a16="http://schemas.microsoft.com/office/drawing/2014/main" xmlns="" id="{2B6D3AEC-7916-4B51-B59A-B36637F4552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9295"/>
          <a:stretch/>
        </p:blipFill>
        <p:spPr>
          <a:xfrm>
            <a:off x="8457834" y="351692"/>
            <a:ext cx="3547756" cy="4459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46856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F6A2BD62-AB6F-427C-8CC2-F4163C75F2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91273" y="377308"/>
            <a:ext cx="9014460" cy="1991995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pl-PL" sz="36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Dodać mąkę, jajko, sól.</a:t>
            </a:r>
          </a:p>
          <a:p>
            <a:pPr marL="0" lvl="0" indent="0" algn="ctr">
              <a:buNone/>
            </a:pPr>
            <a:r>
              <a:rPr lang="pl-PL" sz="36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Wyrobić ciasto. Formować małe owalne placuszki. </a:t>
            </a:r>
            <a:endParaRPr lang="pl-PL" sz="3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l-PL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0F3B727B-0EFB-487F-AB7F-8E987134A2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0145" y="2774314"/>
            <a:ext cx="3838947" cy="3178649"/>
          </a:xfrm>
          <a:prstGeom prst="rect">
            <a:avLst/>
          </a:prstGeom>
        </p:spPr>
      </p:pic>
      <p:pic>
        <p:nvPicPr>
          <p:cNvPr id="5" name="Obraz 4" descr="Znalezione obrazy dla zapytania mąka pszenna">
            <a:extLst>
              <a:ext uri="{FF2B5EF4-FFF2-40B4-BE49-F238E27FC236}">
                <a16:creationId xmlns:a16="http://schemas.microsoft.com/office/drawing/2014/main" xmlns="" id="{C7E2A377-48CB-42DF-9CB4-C71B2ACC751D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56" t="13486" r="5574" b="5598"/>
          <a:stretch/>
        </p:blipFill>
        <p:spPr bwMode="auto">
          <a:xfrm>
            <a:off x="264358" y="2369303"/>
            <a:ext cx="5381657" cy="35836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7" name="Obraz 6" descr="Znalezione obrazy dla zapytania sól">
            <a:extLst>
              <a:ext uri="{FF2B5EF4-FFF2-40B4-BE49-F238E27FC236}">
                <a16:creationId xmlns:a16="http://schemas.microsoft.com/office/drawing/2014/main" xmlns="" id="{8B38482C-6336-40B3-9F6F-E923CB004F07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615" t="8544" r="29538" b="10760"/>
          <a:stretch/>
        </p:blipFill>
        <p:spPr bwMode="auto">
          <a:xfrm>
            <a:off x="10358033" y="4161133"/>
            <a:ext cx="1295400" cy="24288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18156501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wewnątrz, osoba, ściana, stół&#10;&#10;Opis wygenerowany przy bardzo wysokim poziomie pewności">
            <a:extLst>
              <a:ext uri="{FF2B5EF4-FFF2-40B4-BE49-F238E27FC236}">
                <a16:creationId xmlns:a16="http://schemas.microsoft.com/office/drawing/2014/main" xmlns="" id="{401C962D-B452-4ECA-9BBC-BF3AA6B7ED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1018"/>
          <a:stretch/>
        </p:blipFill>
        <p:spPr>
          <a:xfrm>
            <a:off x="1722437" y="643467"/>
            <a:ext cx="3133725" cy="4957233"/>
          </a:xfrm>
          <a:prstGeom prst="rect">
            <a:avLst/>
          </a:prstGeom>
        </p:spPr>
      </p:pic>
      <p:pic>
        <p:nvPicPr>
          <p:cNvPr id="7" name="Obraz 6" descr="Obraz zawierający osoba, wewnątrz, podłoże, ściana&#10;&#10;Opis wygenerowany przy bardzo wysokim poziomie pewności">
            <a:extLst>
              <a:ext uri="{FF2B5EF4-FFF2-40B4-BE49-F238E27FC236}">
                <a16:creationId xmlns:a16="http://schemas.microsoft.com/office/drawing/2014/main" xmlns="" id="{D546A24B-F286-47F5-BED1-6A458E0587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274" b="11018"/>
          <a:stretch/>
        </p:blipFill>
        <p:spPr>
          <a:xfrm>
            <a:off x="6627176" y="643467"/>
            <a:ext cx="3331147" cy="4957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28665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xmlns="" id="{E4A809D5-3600-46D4-A466-67F2349A54FB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655320" y="2316480"/>
            <a:ext cx="493776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Obraz 4">
            <a:extLst>
              <a:ext uri="{FF2B5EF4-FFF2-40B4-BE49-F238E27FC236}">
                <a16:creationId xmlns:a16="http://schemas.microsoft.com/office/drawing/2014/main" xmlns="" id="{3F5EF9FF-A8FD-4935-836D-ED8538177E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412" r="14316"/>
          <a:stretch/>
        </p:blipFill>
        <p:spPr>
          <a:xfrm>
            <a:off x="5878849" y="1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ABC17269-D520-4EDA-8CAB-157DFBE860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461" y="2415556"/>
            <a:ext cx="7132320" cy="42519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Smażyć na patelni </a:t>
            </a:r>
          </a:p>
          <a:p>
            <a:pPr marL="0" indent="0">
              <a:buNone/>
            </a:pPr>
            <a:r>
              <a:rPr lang="pl-PL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bez tłuszczu do momentu zarumieniania. </a:t>
            </a:r>
          </a:p>
          <a:p>
            <a:pPr marL="0" indent="0">
              <a:buNone/>
            </a:pPr>
            <a:r>
              <a:rPr lang="pl-PL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Podawać z sosem czosnkowym lub bryndzą. </a:t>
            </a:r>
          </a:p>
          <a:p>
            <a:pPr marL="0" indent="0">
              <a:buNone/>
            </a:pPr>
            <a:r>
              <a:rPr lang="pl-PL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Najlepsze są z pieca węglowego pieczone na blaszce.</a:t>
            </a:r>
            <a:endParaRPr lang="pl-PL" sz="4000" dirty="0"/>
          </a:p>
        </p:txBody>
      </p:sp>
    </p:spTree>
    <p:extLst>
      <p:ext uri="{BB962C8B-B14F-4D97-AF65-F5344CB8AC3E}">
        <p14:creationId xmlns:p14="http://schemas.microsoft.com/office/powerpoint/2010/main" xmlns="" val="37156582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5" descr="Znalezione obrazy dla zapytania smacznego">
            <a:extLst>
              <a:ext uri="{FF2B5EF4-FFF2-40B4-BE49-F238E27FC236}">
                <a16:creationId xmlns:a16="http://schemas.microsoft.com/office/drawing/2014/main" xmlns="" id="{3A8063B0-540C-4080-A8FA-2EF1F43428DE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622" b="37660"/>
          <a:stretch/>
        </p:blipFill>
        <p:spPr bwMode="auto">
          <a:xfrm>
            <a:off x="1440180" y="994518"/>
            <a:ext cx="9829800" cy="430900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8" name="Obraz 7" descr="Obraz zawierający clipart&#10;&#10;Opis wygenerowany przy wysokim poziomie pewności">
            <a:extLst>
              <a:ext uri="{FF2B5EF4-FFF2-40B4-BE49-F238E27FC236}">
                <a16:creationId xmlns:a16="http://schemas.microsoft.com/office/drawing/2014/main" xmlns="" id="{1C2E76A0-CD9C-498E-9CA5-447AB5277A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2247900" cy="2247900"/>
          </a:xfrm>
          <a:prstGeom prst="rect">
            <a:avLst/>
          </a:prstGeom>
        </p:spPr>
      </p:pic>
      <p:pic>
        <p:nvPicPr>
          <p:cNvPr id="10" name="Obraz 9" descr="Obraz zawierający clipart&#10;&#10;Opis wygenerowany przy wysokim poziomie pewności">
            <a:extLst>
              <a:ext uri="{FF2B5EF4-FFF2-40B4-BE49-F238E27FC236}">
                <a16:creationId xmlns:a16="http://schemas.microsoft.com/office/drawing/2014/main" xmlns="" id="{9B91012B-6C6F-4159-93A2-0D1107B6DC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44100" y="4610100"/>
            <a:ext cx="2247900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8011570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151</Words>
  <Application>Microsoft Office PowerPoint</Application>
  <PresentationFormat>Niestandardowy</PresentationFormat>
  <Paragraphs>20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Moskole,  czyli placki  po góralsku</vt:lpstr>
      <vt:lpstr>Slajd 2</vt:lpstr>
      <vt:lpstr>Ciekawostka</vt:lpstr>
      <vt:lpstr>Składniki:</vt:lpstr>
      <vt:lpstr>Wykonanie:</vt:lpstr>
      <vt:lpstr>Slajd 6</vt:lpstr>
      <vt:lpstr>Slajd 7</vt:lpstr>
      <vt:lpstr>Slajd 8</vt:lpstr>
      <vt:lpstr>Slajd 9</vt:lpstr>
      <vt:lpstr>Slajd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Moskole,  czyli placki  po góralsku</dc:title>
  <dc:creator>Katarzyna Zalewska</dc:creator>
  <cp:lastModifiedBy>Admin</cp:lastModifiedBy>
  <cp:revision>5</cp:revision>
  <dcterms:created xsi:type="dcterms:W3CDTF">2017-11-19T15:10:32Z</dcterms:created>
  <dcterms:modified xsi:type="dcterms:W3CDTF">2017-11-20T23:17:44Z</dcterms:modified>
</cp:coreProperties>
</file>